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3"/>
    <p:sldMasterId id="2147483903" r:id="rId4"/>
    <p:sldMasterId id="2147483916" r:id="rId5"/>
    <p:sldMasterId id="2147484064" r:id="rId6"/>
    <p:sldMasterId id="2147488426" r:id="rId7"/>
    <p:sldMasterId id="2147487406" r:id="rId8"/>
  </p:sldMasterIdLst>
  <p:notesMasterIdLst>
    <p:notesMasterId r:id="rId24"/>
  </p:notesMasterIdLst>
  <p:handoutMasterIdLst>
    <p:handoutMasterId r:id="rId25"/>
  </p:handoutMasterIdLst>
  <p:sldIdLst>
    <p:sldId id="256" r:id="rId9"/>
    <p:sldId id="257" r:id="rId10"/>
    <p:sldId id="276" r:id="rId11"/>
    <p:sldId id="268" r:id="rId12"/>
    <p:sldId id="270" r:id="rId13"/>
    <p:sldId id="260" r:id="rId14"/>
    <p:sldId id="265" r:id="rId15"/>
    <p:sldId id="266" r:id="rId16"/>
    <p:sldId id="262" r:id="rId17"/>
    <p:sldId id="271" r:id="rId18"/>
    <p:sldId id="272" r:id="rId19"/>
    <p:sldId id="275" r:id="rId20"/>
    <p:sldId id="273" r:id="rId21"/>
    <p:sldId id="274" r:id="rId22"/>
    <p:sldId id="264" r:id="rId23"/>
  </p:sldIdLst>
  <p:sldSz cx="12192000" cy="6858000"/>
  <p:notesSz cx="6742113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2" userDrawn="1">
          <p15:clr>
            <a:srgbClr val="A4A3A4"/>
          </p15:clr>
        </p15:guide>
        <p15:guide id="2" pos="6443" userDrawn="1">
          <p15:clr>
            <a:srgbClr val="A4A3A4"/>
          </p15:clr>
        </p15:guide>
        <p15:guide id="3" pos="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ery Wong Poh Siong" initials="" lastIdx="3" clrIdx="0"/>
  <p:cmAuthor id="2" name="未知用户1" initials="未知用户1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3E7C"/>
    <a:srgbClr val="AA3731"/>
    <a:srgbClr val="8F5552"/>
    <a:srgbClr val="F753A9"/>
    <a:srgbClr val="C0504D"/>
    <a:srgbClr val="FF6600"/>
    <a:srgbClr val="F17D00"/>
    <a:srgbClr val="CCFF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2016" autoAdjust="0"/>
  </p:normalViewPr>
  <p:slideViewPr>
    <p:cSldViewPr snapToGrid="0">
      <p:cViewPr varScale="1">
        <p:scale>
          <a:sx n="96" d="100"/>
          <a:sy n="96" d="100"/>
        </p:scale>
        <p:origin x="176" y="1024"/>
      </p:cViewPr>
      <p:guideLst>
        <p:guide orient="horz" pos="4262"/>
        <p:guide pos="6443"/>
        <p:guide pos="521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1902" y="-114"/>
      </p:cViewPr>
      <p:guideLst>
        <p:guide orient="horz" pos="3110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B666BDF4-F7E0-275F-3132-4D6222861D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t" anchorCtr="0" compatLnSpc="1">
            <a:prstTxWarp prst="textNoShape">
              <a:avLst/>
            </a:prstTxWarp>
          </a:bodyPr>
          <a:lstStyle>
            <a:lvl1pPr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069CB98-0E91-FB4D-5826-09B49E9C2C1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t" anchorCtr="0" compatLnSpc="1">
            <a:prstTxWarp prst="textNoShape">
              <a:avLst/>
            </a:prstTxWarp>
          </a:bodyPr>
          <a:lstStyle>
            <a:lvl1pPr algn="r"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1397D97E-79F7-B5E2-87B9-68651F220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b" anchorCtr="0" compatLnSpc="1">
            <a:prstTxWarp prst="textNoShape">
              <a:avLst/>
            </a:prstTxWarp>
          </a:bodyPr>
          <a:lstStyle>
            <a:lvl1pPr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E3D4D9A0-C644-BEC7-B563-D3EFFBB542D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7895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b" anchorCtr="0" compatLnSpc="1">
            <a:prstTxWarp prst="textNoShape">
              <a:avLst/>
            </a:prstTxWarp>
          </a:bodyPr>
          <a:lstStyle>
            <a:lvl1pPr algn="r" defTabSz="904875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3F45AC-B2C3-4E01-A227-5205CBA3EC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19C99F5-6B10-0E2D-E459-BABA8348A4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t" anchorCtr="0" compatLnSpc="1">
            <a:prstTxWarp prst="textNoShape">
              <a:avLst/>
            </a:prstTxWarp>
          </a:bodyPr>
          <a:lstStyle>
            <a:lvl1pPr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29D0F49-65F1-30FD-58E6-BCD6BA2CF6B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t" anchorCtr="0" compatLnSpc="1">
            <a:prstTxWarp prst="textNoShape">
              <a:avLst/>
            </a:prstTxWarp>
          </a:bodyPr>
          <a:lstStyle>
            <a:lvl1pPr algn="r"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37B2CD7D-BC07-9532-9313-318639A56DB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343D922-A968-EB3D-F3A1-160ACD796CE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525" y="4689475"/>
            <a:ext cx="4945063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876F656-E338-7A36-F46E-85ED4E5D8B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b" anchorCtr="0" compatLnSpc="1">
            <a:prstTxWarp prst="textNoShape">
              <a:avLst/>
            </a:prstTxWarp>
          </a:bodyPr>
          <a:lstStyle>
            <a:lvl1pPr defTabSz="904875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B5E3BF54-A82B-9E5B-1C3B-1DDD6CF1A9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7895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52" tIns="45227" rIns="90452" bIns="45227" numCol="1" anchor="b" anchorCtr="0" compatLnSpc="1">
            <a:prstTxWarp prst="textNoShape">
              <a:avLst/>
            </a:prstTxWarp>
          </a:bodyPr>
          <a:lstStyle>
            <a:lvl1pPr algn="r" defTabSz="904875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3828E8-0C00-451C-885B-5F08A707254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72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69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77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5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25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52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42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828E8-0C00-451C-885B-5F08A7072542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6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560" y="3393698"/>
            <a:ext cx="10363200" cy="1470025"/>
          </a:xfrm>
          <a:prstGeom prst="rect">
            <a:avLst/>
          </a:prstGeom>
        </p:spPr>
        <p:txBody>
          <a:bodyPr/>
          <a:lstStyle>
            <a:lvl1pPr algn="l">
              <a:defRPr b="0" i="0" cap="all" baseline="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755" y="5000054"/>
            <a:ext cx="8534400" cy="10582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26B70-B7FF-EB94-9A20-FED58BA8B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6A7E5D5-2787-46F8-8BD7-314CF928F3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75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3649"/>
            <a:ext cx="9402721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164A703-6CAC-D211-F73A-B1DC55BC9A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4F9C582D-5FB6-44AA-98B3-6B86E23C9A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56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128" y="1246375"/>
            <a:ext cx="2743200" cy="4879788"/>
          </a:xfrm>
          <a:prstGeom prst="rect">
            <a:avLst/>
          </a:prstGeom>
        </p:spPr>
        <p:txBody>
          <a:bodyPr vert="eaVert"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858"/>
            <a:ext cx="8026400" cy="490330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096B50B-1D76-6860-86E6-9683824AC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8D841D45-CEC8-49C4-9B86-C51CB2D1C7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88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15560" y="3393698"/>
            <a:ext cx="10363200" cy="1470025"/>
          </a:xfrm>
          <a:prstGeom prst="rect">
            <a:avLst/>
          </a:prstGeom>
        </p:spPr>
        <p:txBody>
          <a:bodyPr/>
          <a:lstStyle>
            <a:lvl1pPr algn="l">
              <a:defRPr b="0" i="0" cap="all" baseline="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78755" y="5000054"/>
            <a:ext cx="8534400" cy="10582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4449795-3185-AEF6-3205-62D1449F2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6E25B68-03EB-4B89-9E93-D1D7AFFC1C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63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4881" y="307641"/>
            <a:ext cx="8968308" cy="1116315"/>
          </a:xfrm>
          <a:prstGeom prst="rect">
            <a:avLst/>
          </a:prstGeom>
        </p:spPr>
        <p:txBody>
          <a:bodyPr/>
          <a:lstStyle>
            <a:lvl1pPr algn="l">
              <a:defRPr sz="4000" b="0" i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4880" y="2000916"/>
            <a:ext cx="10972800" cy="4023394"/>
          </a:xfrm>
          <a:prstGeom prst="rect">
            <a:avLst/>
          </a:prstGeom>
        </p:spPr>
        <p:txBody>
          <a:bodyPr/>
          <a:lstStyle>
            <a:lvl1pPr algn="l">
              <a:defRPr sz="2800" b="0" i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6E31BB-84D2-A12A-F982-907FA652B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4512D2E2-3C42-42B3-973E-931DCBD04E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261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3292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3B84D4-70B8-2926-34DE-BB87006717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98FBE2B6-AEA2-430E-804A-6305520DB1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10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6637" y="274638"/>
            <a:ext cx="9408967" cy="1324484"/>
          </a:xfrm>
          <a:prstGeom prst="rect">
            <a:avLst/>
          </a:prstGeom>
        </p:spPr>
        <p:txBody>
          <a:bodyPr/>
          <a:lstStyle>
            <a:lvl1pPr algn="l">
              <a:defRPr sz="36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C1B54-8FB0-05A6-45BF-4939E4A85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5449F6D2-F1D4-42D7-9803-9D2E63535E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865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1670" y="306943"/>
            <a:ext cx="923650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533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05100"/>
            <a:ext cx="5386917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6533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705100"/>
            <a:ext cx="5389033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45B3C2-9FBA-973A-0BF1-E0F217B096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ED00697C-5847-4F2E-A24A-E17D029F71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293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2705" y="299758"/>
            <a:ext cx="8982036" cy="1161043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B4C57C-6AFD-5E8C-A96C-FD9B03A7B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5DB719C9-61BD-4D79-8B2B-F4DC10B1BF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735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103BBC-92E7-3C9A-58B1-347DBE306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550026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51FA531A-32B9-4EC7-BF89-C188D8EAEA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601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49646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66733" y="952419"/>
            <a:ext cx="6815667" cy="517374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800"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 sz="2400"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6045"/>
            <a:ext cx="4011084" cy="42801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8358C-ACAF-34EA-C1EB-FC79E79FC6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1614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A6136F69-0400-47BC-91DE-CEA2A306DD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16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880" y="228771"/>
            <a:ext cx="8568656" cy="1179422"/>
          </a:xfrm>
          <a:prstGeom prst="rect">
            <a:avLst/>
          </a:prstGeom>
        </p:spPr>
        <p:txBody>
          <a:bodyPr/>
          <a:lstStyle>
            <a:lvl1pPr algn="l">
              <a:defRPr sz="4000" b="0" i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80" y="1756375"/>
            <a:ext cx="10972800" cy="4023394"/>
          </a:xfrm>
          <a:prstGeom prst="rect">
            <a:avLst/>
          </a:prstGeom>
        </p:spPr>
        <p:txBody>
          <a:bodyPr/>
          <a:lstStyle>
            <a:lvl1pPr algn="l">
              <a:defRPr sz="2800" b="0" i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024F57-E957-C6F4-BE47-D5F5EEBD2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0080E751-6D0F-49F0-A745-31ABE246B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597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44A0-644D-465F-072C-380F133F9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1614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32BDA372-E8A3-4326-AD20-FCC4F7A83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670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97825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81BA73-BEB7-DFD1-3EAD-F3E6175A52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1614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00DF8D71-AACA-453B-BA32-8AD1C34F1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770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97825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3F8629-5F7D-4916-A1F7-0130EB8E5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1614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63C0C25A-4440-4460-B0F9-463B225E7D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934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9184128" y="1246375"/>
            <a:ext cx="2743200" cy="4879788"/>
          </a:xfrm>
          <a:prstGeom prst="rect">
            <a:avLst/>
          </a:prstGeom>
        </p:spPr>
        <p:txBody>
          <a:bodyPr vert="eaVert"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858"/>
            <a:ext cx="8026400" cy="490330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9711F9-DC2E-D84B-E785-AAD3DBBA9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551614"/>
            <a:ext cx="2844800" cy="36512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6910DE3B-05CD-4F51-8170-E16165BD93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5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15560" y="3393698"/>
            <a:ext cx="10363200" cy="1470025"/>
          </a:xfrm>
          <a:prstGeom prst="rect">
            <a:avLst/>
          </a:prstGeom>
        </p:spPr>
        <p:txBody>
          <a:bodyPr/>
          <a:lstStyle>
            <a:lvl1pPr algn="l">
              <a:defRPr b="0" i="0" cap="all" baseline="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78755" y="5000054"/>
            <a:ext cx="8534400" cy="10582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6CB2798-D574-9E11-8D2B-FA4453B347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4639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2A33FEFA-D475-4978-8E21-227A13FD76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22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4880" y="217857"/>
            <a:ext cx="8547621" cy="1143000"/>
          </a:xfrm>
          <a:prstGeom prst="rect">
            <a:avLst/>
          </a:prstGeom>
        </p:spPr>
        <p:txBody>
          <a:bodyPr/>
          <a:lstStyle>
            <a:lvl1pPr algn="l">
              <a:defRPr sz="4000" b="0" i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4880" y="2000916"/>
            <a:ext cx="10972800" cy="4023394"/>
          </a:xfrm>
          <a:prstGeom prst="rect">
            <a:avLst/>
          </a:prstGeom>
        </p:spPr>
        <p:txBody>
          <a:bodyPr/>
          <a:lstStyle>
            <a:lvl1pPr algn="l">
              <a:defRPr sz="2800" b="0" i="0"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B06E81-0AB0-E815-7D5B-92554439B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B6B29633-1118-4361-BEA9-362909456A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504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3292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6FB91B-EB30-8839-B673-09FAA393E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62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D221D9B-2688-4C89-BC5E-FB910939FB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385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6637" y="219422"/>
            <a:ext cx="9408967" cy="1324484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83108-E48D-21EF-711B-1A8F918C7D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36F95A60-8882-4464-8700-B01EAFA193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647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2187" y="212282"/>
            <a:ext cx="923650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533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05100"/>
            <a:ext cx="5386917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6533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705100"/>
            <a:ext cx="5389033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9362CB-D0B5-D0A5-8399-1D2BFB9D62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6226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2D5B1B06-DE9C-402E-B5B2-0DCD1B5302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926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2705" y="212986"/>
            <a:ext cx="9118759" cy="1137377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973C65-A153-67FE-938B-F345C46B2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C52AEADD-6D3E-48C1-805E-3A34631C08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12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92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BE76C9-228F-02E3-D446-0E64E79F5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65EF8409-7D52-4C10-8FCD-EE7CC2B7B5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772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D05B743-2329-4D1B-B8A0-FB661727A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9AEE2DBC-734D-4630-B66C-AC6BA7F7DF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412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49646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66733" y="952419"/>
            <a:ext cx="6815667" cy="517374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 sz="2800"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 sz="2400"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6045"/>
            <a:ext cx="4011084" cy="42801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63F2B-8FDC-9CA2-8B0D-3E8F815E1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ED73B5E-8074-4CCC-BDCE-E92C70B66C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5183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3B0A-B306-2438-64A7-E878E653EA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D90571AB-757C-457F-B44F-6C5D6E38F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842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03645"/>
            <a:ext cx="9087208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1B8A56-E360-019C-B3C7-E4AFE2654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AFA1B266-F651-45BC-8292-D61D852F59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595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9184128" y="1246375"/>
            <a:ext cx="2743200" cy="4879788"/>
          </a:xfrm>
          <a:prstGeom prst="rect">
            <a:avLst/>
          </a:prstGeom>
        </p:spPr>
        <p:txBody>
          <a:bodyPr vert="eaVert"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858"/>
            <a:ext cx="8026400" cy="490330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77D5AD-0D67-15D0-4B77-098652539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07924F9F-DCD2-4B62-B251-315ABD5710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561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15560" y="3393698"/>
            <a:ext cx="10363200" cy="1470025"/>
          </a:xfrm>
          <a:prstGeom prst="rect">
            <a:avLst/>
          </a:prstGeom>
        </p:spPr>
        <p:txBody>
          <a:bodyPr/>
          <a:lstStyle>
            <a:lvl1pPr algn="l">
              <a:defRPr b="0" i="0" cap="none" baseline="0">
                <a:solidFill>
                  <a:srgbClr val="40404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78755" y="5000054"/>
            <a:ext cx="8534400" cy="10582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378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51670" y="276095"/>
            <a:ext cx="8771693" cy="1129489"/>
          </a:xfrm>
          <a:prstGeom prst="rect">
            <a:avLst/>
          </a:prstGeom>
        </p:spPr>
        <p:txBody>
          <a:bodyPr/>
          <a:lstStyle>
            <a:lvl1pPr algn="l">
              <a:defRPr sz="4000" cap="none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15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54880" y="228769"/>
            <a:ext cx="8831584" cy="822791"/>
          </a:xfrm>
          <a:prstGeom prst="rect">
            <a:avLst/>
          </a:prstGeom>
        </p:spPr>
        <p:txBody>
          <a:bodyPr/>
          <a:lstStyle>
            <a:lvl1pPr algn="l">
              <a:defRPr sz="4000" b="0" i="0" cap="none">
                <a:solidFill>
                  <a:srgbClr val="40404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4880" y="1330037"/>
            <a:ext cx="10972800" cy="5299194"/>
          </a:xfrm>
          <a:prstGeom prst="rect">
            <a:avLst/>
          </a:prstGeom>
        </p:spPr>
        <p:txBody>
          <a:bodyPr/>
          <a:lstStyle>
            <a:lvl1pPr algn="l">
              <a:defRPr sz="2800" b="0" i="0" cap="none">
                <a:solidFill>
                  <a:schemeClr val="tx2"/>
                </a:solidFill>
                <a:latin typeface="Frutiger LT 55 Roman"/>
                <a:cs typeface="Frutiger LT 55 Roman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 b="0" i="0">
                <a:solidFill>
                  <a:srgbClr val="404040"/>
                </a:solidFill>
                <a:latin typeface="Frutiger LT 55 Roman"/>
                <a:cs typeface="Frutiger LT 55 Roman"/>
              </a:defRPr>
            </a:lvl2pPr>
            <a:lvl3pPr marL="914400" indent="0" algn="l">
              <a:buNone/>
              <a:defRPr sz="1800" b="0" i="0">
                <a:solidFill>
                  <a:srgbClr val="404040"/>
                </a:solidFill>
                <a:latin typeface="Frutiger LT 55 Roman"/>
                <a:cs typeface="Frutiger LT 55 Roman"/>
              </a:defRPr>
            </a:lvl3pPr>
            <a:lvl4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7741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506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73292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none">
                <a:solidFill>
                  <a:srgbClr val="40404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94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71" y="236662"/>
            <a:ext cx="8198799" cy="1283584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5530-6A5A-A240-3DB3-6407A1DD0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1F8CBF2A-9F39-465D-B580-1017E8FFC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138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56637" y="274638"/>
            <a:ext cx="9408967" cy="1324484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29F68-ACB6-BAFC-7326-51A717656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4639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6ACA60-3970-45BB-8D17-95D2748C1C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601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1" y="780246"/>
            <a:ext cx="923650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533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05100"/>
            <a:ext cx="5386917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6533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705100"/>
            <a:ext cx="5389033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7311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49646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66733" y="952419"/>
            <a:ext cx="6815667" cy="517374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6045"/>
            <a:ext cx="4011084" cy="42801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5732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40404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0404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4A078-B07C-F785-CBF1-0CF341B89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4639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4076C4-758C-4AF4-A2A4-5CB833140D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384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35207"/>
            <a:ext cx="906617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927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9184128" y="1246375"/>
            <a:ext cx="2743200" cy="4879788"/>
          </a:xfrm>
          <a:prstGeom prst="rect">
            <a:avLst/>
          </a:prstGeom>
        </p:spPr>
        <p:txBody>
          <a:bodyPr vert="eaVert"/>
          <a:lstStyle>
            <a:lvl1pPr algn="l">
              <a:defRPr sz="4000" cap="all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858"/>
            <a:ext cx="8026400" cy="490330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023E7C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rgbClr val="023E7C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DD58F7-8831-74BF-A733-1278F6F05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30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ECCBB1C-52B6-4802-9A38-1265635D20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3616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13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976E5-B61A-0E1C-D71D-C521E731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2D3DB-9AAE-AD70-4A28-35C815BE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6EDAC-1C94-2A19-A969-61036392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19F01-C3CC-B45D-9714-ECA28E59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9EE35-3D1F-D535-3FCB-A7713930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86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E1258-0720-DACB-FC00-BFC434B7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F53283-4ECD-5567-1FC5-97B165BB7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BF601-3C32-3D1B-04D6-66301B99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4956E-6571-169E-DCAE-3971B4A1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F0083-DDE1-BAEE-7199-D3CB4391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536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D6135-3E8D-4E19-42DB-12E18926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9DC2F-3634-5F52-7C2B-BC93DB84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55C591-A3EA-583A-067A-EAF51984E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2C716-41E3-EEEE-0F05-2C86CA0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ACE8DA-9AB9-2ECC-D1A0-F7B62239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BEB8C5-5C0E-4D5D-AE38-6E44E92D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881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05" y="188646"/>
            <a:ext cx="923650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533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05100"/>
            <a:ext cx="5386917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6533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705100"/>
            <a:ext cx="5389033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804ECE-0A3D-8CB2-E94B-408756DBDD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AB83F7DB-36B0-4F63-B233-76AB89DF8B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7720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21CA1-7648-B71B-FD77-E985BE7C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F78487-A6DC-CEB0-FF01-F47230D8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73E2A-1A35-C5DB-9DC1-B9EE8EEC4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662314-BF63-49F8-D9F9-D1A46EDF1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E065D7-1215-C773-E9A2-8CD249292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1F7BC5-241B-2B64-12AC-62907173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45B28B-7977-328C-B9EA-29008CDF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E0F7D-A87B-EE7E-5EA4-0CFBDE5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1775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EDB24-11A2-A40B-0502-21115C3E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43BAB7-E9D2-B30F-D9F5-95ED6582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6A1594-7C2E-2FC7-468B-D11C15BE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AEB5A5-A6EF-CC4C-C3F4-90ACA54E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676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579B21-D5CF-F804-0E36-680724D7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7C6CAE-2AF5-9C74-E965-A54CCF96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E7225-A06F-5AAE-F884-2A155BA9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6382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9961A-4385-4E02-A432-64309621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E5F01-5F82-C808-965D-595F38F0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50F532-BEF2-486B-E431-95107B719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D6DE48-4874-CA0F-8328-400EA55A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66B01-26E9-DF16-5ED2-E0FC89D7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62EBDC-72F1-5183-4F2D-D9844C9C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61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A1463-930A-E145-A8D2-064D370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1138CA-7A2B-504E-341D-9BCEDC72F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B6EF30-DA34-C0DD-8633-D9FE44F78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FB1FA7-FBB8-109F-F331-1E291814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646706-435A-D3FB-AB91-A06B7740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BEBCFC-3ED1-989C-8A42-785E18DD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7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F3861-FB63-21E3-BF10-7B054567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A72786-8FF1-A090-D78E-B7842C982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50B9F-CA8F-E164-705D-DB20D9EC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16FC2-30E2-9166-CF56-E20BB863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C950E-3F76-DE59-42CB-C3698770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75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932FF9-6D3D-DDD9-2279-2CF09DE2D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F7275D-0130-95BA-B681-81CBF8020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9D588-B347-C028-D69B-0DE6D0C8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452AAB-028C-4AF3-AD70-8283E1F249B8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775F9-8145-1D3C-9F86-113CF82A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31C768-6260-AC62-6055-EBA10119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F13B66-CF54-4E05-9AA4-336DD1A719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885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560" y="3393698"/>
            <a:ext cx="10363200" cy="1470025"/>
          </a:xfrm>
          <a:prstGeom prst="rect">
            <a:avLst/>
          </a:prstGeom>
        </p:spPr>
        <p:txBody>
          <a:bodyPr/>
          <a:lstStyle>
            <a:lvl1pPr algn="l">
              <a:defRPr b="0" i="0" cap="all" baseline="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755" y="5000054"/>
            <a:ext cx="8534400" cy="10582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7A089B-9BCC-4421-EAC0-A8D0A3845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38D7FFCA-4E18-4AAD-9C84-BC5DBB34D5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0250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880" y="228771"/>
            <a:ext cx="8568656" cy="1179422"/>
          </a:xfrm>
          <a:prstGeom prst="rect">
            <a:avLst/>
          </a:prstGeom>
        </p:spPr>
        <p:txBody>
          <a:bodyPr/>
          <a:lstStyle>
            <a:lvl1pPr algn="l">
              <a:defRPr sz="4000" b="0" i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880" y="1756375"/>
            <a:ext cx="10972800" cy="4023394"/>
          </a:xfrm>
          <a:prstGeom prst="rect">
            <a:avLst/>
          </a:prstGeom>
        </p:spPr>
        <p:txBody>
          <a:bodyPr/>
          <a:lstStyle>
            <a:lvl1pPr algn="l">
              <a:defRPr sz="2800" b="0" i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 algn="l">
              <a:defRPr b="0" i="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DCBDE4-CCA1-AF22-D76F-F4952D2DE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B112D634-1261-4B5F-89DE-B0E250A657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6032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92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A6B75A-AFEB-257C-0573-58B936438B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B7E3167B-68EE-4EFE-B137-E7EEBFAFF8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97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220" y="220880"/>
            <a:ext cx="8961001" cy="1121601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4DFF606-8A6A-1EB8-8B1C-D2BC469517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EAC7AB93-EDEE-4ECB-907A-423B690852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3147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71" y="236662"/>
            <a:ext cx="8198799" cy="1283584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B5995-F9C7-75A6-41EA-DAAE1B0BD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2E5F5987-6349-49A8-95BD-4E374C1F3F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4286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05" y="188646"/>
            <a:ext cx="9236503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5338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05100"/>
            <a:ext cx="5386917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065338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705100"/>
            <a:ext cx="5389033" cy="34210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>
              <a:defRPr sz="20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600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5F87F1-37E3-6F95-E2FD-AD64998BA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2697A241-A7E7-4D2D-A163-C9B4D5EB6A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5604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220" y="220880"/>
            <a:ext cx="8961001" cy="1121601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59C9FC-133A-0129-DF4B-7395BF8A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8CCC15C6-234F-472E-96BB-467C2EC27B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80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F8E62BF-61BD-235C-C70B-6E0CE3DD8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FF16551A-D4D5-477E-907A-CE6038F86C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8001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9646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cap="all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52419"/>
            <a:ext cx="6815667" cy="517374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800"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 sz="2400"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6045"/>
            <a:ext cx="4011084" cy="42801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19A7-7D69-FD5C-C912-7D5B3ACD57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0405FC41-2F97-47B9-BA36-819C53E82C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5569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9081-3176-DA70-48C0-DFEBB65C9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8B87452C-6B4D-4AF3-99E5-151280A04D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1088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3649"/>
            <a:ext cx="9402721" cy="1143000"/>
          </a:xfrm>
          <a:prstGeom prst="rect">
            <a:avLst/>
          </a:prstGeom>
        </p:spPr>
        <p:txBody>
          <a:bodyPr/>
          <a:lstStyle>
            <a:lvl1pPr algn="l">
              <a:defRPr sz="4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63629"/>
            <a:ext cx="10972800" cy="4162535"/>
          </a:xfrm>
          <a:prstGeom prst="rect">
            <a:avLst/>
          </a:prstGeom>
        </p:spPr>
        <p:txBody>
          <a:bodyPr vert="eaVert"/>
          <a:lstStyle>
            <a:lvl1pPr>
              <a:defRPr cap="none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0C9830-D95F-08D6-934A-C47CA1E61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B008DB35-1066-4F6F-98CB-496311C8A2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9065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4128" y="1246375"/>
            <a:ext cx="2743200" cy="4879788"/>
          </a:xfrm>
          <a:prstGeom prst="rect">
            <a:avLst/>
          </a:prstGeom>
        </p:spPr>
        <p:txBody>
          <a:bodyPr vert="eaVert"/>
          <a:lstStyle>
            <a:lvl1pPr algn="l">
              <a:defRPr sz="40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22858"/>
            <a:ext cx="8026400" cy="490330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4E10D0-38A5-50FA-96A4-9041CCDDB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B47F4FFD-4B5A-48E1-A0C7-05EADAD0F3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14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3246D4E-98A0-B4D5-7E97-F70160E7A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6DAE4DF1-88A8-4CBF-B338-6E60182D38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06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9646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cap="all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52419"/>
            <a:ext cx="6815667" cy="517374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2800">
                <a:solidFill>
                  <a:schemeClr val="bg1"/>
                </a:solidFill>
                <a:latin typeface="Frutiger LT 55 Roman"/>
                <a:cs typeface="Frutiger LT 55 Roman"/>
              </a:defRPr>
            </a:lvl2pPr>
            <a:lvl3pPr>
              <a:defRPr sz="2400">
                <a:solidFill>
                  <a:schemeClr val="bg1"/>
                </a:solidFill>
                <a:latin typeface="Frutiger LT 55 Roman"/>
                <a:cs typeface="Frutiger LT 55 Roman"/>
              </a:defRPr>
            </a:lvl3pPr>
            <a:lvl4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4pPr>
            <a:lvl5pPr>
              <a:defRPr sz="2000">
                <a:solidFill>
                  <a:schemeClr val="bg1"/>
                </a:solidFill>
                <a:latin typeface="Frutiger LT 55 Roman"/>
                <a:cs typeface="Frutiger LT 55 Roman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846045"/>
            <a:ext cx="4011084" cy="42801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F008-EFCB-E226-9D86-98B1F96728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6FF33C03-3903-49DD-BA80-F1D237BDF7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80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66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6CE8F-F902-98E3-791A-A8A93B92B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0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2E349175-450F-4BBC-BEC6-DC94C28367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31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bg-blue-1.jpg">
            <a:extLst>
              <a:ext uri="{FF2B5EF4-FFF2-40B4-BE49-F238E27FC236}">
                <a16:creationId xmlns:a16="http://schemas.microsoft.com/office/drawing/2014/main" id="{62E39711-80AF-503F-8C5C-B2D374C79D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-6350"/>
            <a:ext cx="12259733" cy="690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4" descr="white-logo.png">
            <a:extLst>
              <a:ext uri="{FF2B5EF4-FFF2-40B4-BE49-F238E27FC236}">
                <a16:creationId xmlns:a16="http://schemas.microsoft.com/office/drawing/2014/main" id="{0C0F4E81-6348-2818-026D-B4625BD2ED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68" y="349250"/>
            <a:ext cx="160443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5" descr="orange-stripe.gif">
            <a:extLst>
              <a:ext uri="{FF2B5EF4-FFF2-40B4-BE49-F238E27FC236}">
                <a16:creationId xmlns:a16="http://schemas.microsoft.com/office/drawing/2014/main" id="{80BA1AA7-99C1-CF09-85FC-9E138BB872B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6001" b="-5"/>
          <a:stretch>
            <a:fillRect/>
          </a:stretch>
        </p:blipFill>
        <p:spPr bwMode="auto">
          <a:xfrm>
            <a:off x="797985" y="6072189"/>
            <a:ext cx="11459633" cy="8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20">
            <a:extLst>
              <a:ext uri="{FF2B5EF4-FFF2-40B4-BE49-F238E27FC236}">
                <a16:creationId xmlns:a16="http://schemas.microsoft.com/office/drawing/2014/main" id="{F11AC9F9-A7D8-108A-8A48-1A829A036B7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6018" y="6627813"/>
            <a:ext cx="32512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70" r:id="rId1"/>
    <p:sldLayoutId id="2147488371" r:id="rId2"/>
    <p:sldLayoutId id="2147488372" r:id="rId3"/>
    <p:sldLayoutId id="2147488373" r:id="rId4"/>
    <p:sldLayoutId id="2147488374" r:id="rId5"/>
    <p:sldLayoutId id="2147488375" r:id="rId6"/>
    <p:sldLayoutId id="2147488376" r:id="rId7"/>
    <p:sldLayoutId id="2147488377" r:id="rId8"/>
    <p:sldLayoutId id="2147488378" r:id="rId9"/>
    <p:sldLayoutId id="2147488379" r:id="rId10"/>
    <p:sldLayoutId id="2147488380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78ACA82C-543F-1102-B26D-BC6FC91FF5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2D7084DA-F4D3-F055-9A7D-DF51A0F8E9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FA8E-1664-98EC-B189-BB09809D7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41F54-3A21-4F69-8D71-4349B99FD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ABOUT NUS,NUSIT &amp; ITCARE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4E202-0607-2A65-9EF6-B4389BA62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fld id="{1C7C4472-459B-46A7-BC34-AB06C2FCDB2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055" name="Picture 6" descr="bg-grey-1.jpg">
            <a:extLst>
              <a:ext uri="{FF2B5EF4-FFF2-40B4-BE49-F238E27FC236}">
                <a16:creationId xmlns:a16="http://schemas.microsoft.com/office/drawing/2014/main" id="{9CBA587B-3383-16DF-3B3B-CCE3759F0C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1" y="-23812"/>
            <a:ext cx="12323235" cy="698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7" descr="white-logo.png">
            <a:extLst>
              <a:ext uri="{FF2B5EF4-FFF2-40B4-BE49-F238E27FC236}">
                <a16:creationId xmlns:a16="http://schemas.microsoft.com/office/drawing/2014/main" id="{276562CB-7080-5298-7ACA-E90C86466D4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68" y="349250"/>
            <a:ext cx="160443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8" descr="orange-stripe.gif">
            <a:extLst>
              <a:ext uri="{FF2B5EF4-FFF2-40B4-BE49-F238E27FC236}">
                <a16:creationId xmlns:a16="http://schemas.microsoft.com/office/drawing/2014/main" id="{55F80229-0DF8-A5F2-1053-FBE0873054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6001" b="-5"/>
          <a:stretch>
            <a:fillRect/>
          </a:stretch>
        </p:blipFill>
        <p:spPr bwMode="auto">
          <a:xfrm>
            <a:off x="797985" y="6072189"/>
            <a:ext cx="11459633" cy="8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 Box 20">
            <a:extLst>
              <a:ext uri="{FF2B5EF4-FFF2-40B4-BE49-F238E27FC236}">
                <a16:creationId xmlns:a16="http://schemas.microsoft.com/office/drawing/2014/main" id="{BEAAE6F9-66A7-BE28-866D-FD239961B8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6018" y="6627813"/>
            <a:ext cx="32512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© Copyright National University of Singapore. All Rights Reserved.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71AD-B824-22F2-E400-34F707A74ED3}"/>
              </a:ext>
            </a:extLst>
          </p:cNvPr>
          <p:cNvSpPr/>
          <p:nvPr userDrawn="1"/>
        </p:nvSpPr>
        <p:spPr>
          <a:xfrm>
            <a:off x="10227733" y="6073775"/>
            <a:ext cx="2057400" cy="82550"/>
          </a:xfrm>
          <a:prstGeom prst="rect">
            <a:avLst/>
          </a:prstGeom>
          <a:solidFill>
            <a:srgbClr val="023E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81" r:id="rId1"/>
    <p:sldLayoutId id="2147488382" r:id="rId2"/>
    <p:sldLayoutId id="2147488383" r:id="rId3"/>
    <p:sldLayoutId id="2147488384" r:id="rId4"/>
    <p:sldLayoutId id="2147488385" r:id="rId5"/>
    <p:sldLayoutId id="2147488386" r:id="rId6"/>
    <p:sldLayoutId id="2147488387" r:id="rId7"/>
    <p:sldLayoutId id="2147488388" r:id="rId8"/>
    <p:sldLayoutId id="2147488389" r:id="rId9"/>
    <p:sldLayoutId id="2147488390" r:id="rId10"/>
    <p:sldLayoutId id="2147488391" r:id="rId11"/>
    <p:sldLayoutId id="2147488392" r:id="rId12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bg-orange-1.jpg">
            <a:extLst>
              <a:ext uri="{FF2B5EF4-FFF2-40B4-BE49-F238E27FC236}">
                <a16:creationId xmlns:a16="http://schemas.microsoft.com/office/drawing/2014/main" id="{06738C0C-3D63-E270-17D7-D184BBAEABC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38051" cy="69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8" descr="blue-stripe.gif">
            <a:extLst>
              <a:ext uri="{FF2B5EF4-FFF2-40B4-BE49-F238E27FC236}">
                <a16:creationId xmlns:a16="http://schemas.microsoft.com/office/drawing/2014/main" id="{F779D17D-2790-DAD6-B25F-6FDF97DCE07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99"/>
          <a:stretch>
            <a:fillRect/>
          </a:stretch>
        </p:blipFill>
        <p:spPr bwMode="auto">
          <a:xfrm>
            <a:off x="795868" y="6072188"/>
            <a:ext cx="11546417" cy="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1" descr="white-logo.png">
            <a:extLst>
              <a:ext uri="{FF2B5EF4-FFF2-40B4-BE49-F238E27FC236}">
                <a16:creationId xmlns:a16="http://schemas.microsoft.com/office/drawing/2014/main" id="{D7B5FBFF-A327-89D6-D919-961F34932E4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68" y="349250"/>
            <a:ext cx="160443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20">
            <a:extLst>
              <a:ext uri="{FF2B5EF4-FFF2-40B4-BE49-F238E27FC236}">
                <a16:creationId xmlns:a16="http://schemas.microsoft.com/office/drawing/2014/main" id="{06E1FE54-0B25-F9E6-C079-0D4DD13EA4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6018" y="6627813"/>
            <a:ext cx="32512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© Copyright National University of Singapore.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93" r:id="rId1"/>
    <p:sldLayoutId id="2147488394" r:id="rId2"/>
    <p:sldLayoutId id="2147488395" r:id="rId3"/>
    <p:sldLayoutId id="2147488396" r:id="rId4"/>
    <p:sldLayoutId id="2147488397" r:id="rId5"/>
    <p:sldLayoutId id="2147488398" r:id="rId6"/>
    <p:sldLayoutId id="2147488399" r:id="rId7"/>
    <p:sldLayoutId id="2147488400" r:id="rId8"/>
    <p:sldLayoutId id="2147488401" r:id="rId9"/>
    <p:sldLayoutId id="2147488402" r:id="rId10"/>
    <p:sldLayoutId id="2147488403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4">
            <a:extLst>
              <a:ext uri="{FF2B5EF4-FFF2-40B4-BE49-F238E27FC236}">
                <a16:creationId xmlns:a16="http://schemas.microsoft.com/office/drawing/2014/main" id="{6DDF25B8-3BE5-9B6C-199C-60C733ACC0D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084" y="349250"/>
            <a:ext cx="14732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404" r:id="rId1"/>
    <p:sldLayoutId id="2147488409" r:id="rId2"/>
    <p:sldLayoutId id="2147488405" r:id="rId3"/>
    <p:sldLayoutId id="2147488410" r:id="rId4"/>
    <p:sldLayoutId id="2147488406" r:id="rId5"/>
    <p:sldLayoutId id="2147488407" r:id="rId6"/>
    <p:sldLayoutId id="2147488408" r:id="rId7"/>
    <p:sldLayoutId id="2147488411" r:id="rId8"/>
    <p:sldLayoutId id="2147488412" r:id="rId9"/>
    <p:sldLayoutId id="2147488413" r:id="rId10"/>
    <p:sldLayoutId id="2147488414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A8EB100-8233-5EE8-8BEB-49A7B5540F93}"/>
              </a:ext>
            </a:extLst>
          </p:cNvPr>
          <p:cNvSpPr/>
          <p:nvPr userDrawn="1"/>
        </p:nvSpPr>
        <p:spPr>
          <a:xfrm>
            <a:off x="10234084" y="349250"/>
            <a:ext cx="1473200" cy="573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18D0A7-D22F-5365-CDAD-7B9E633048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084" y="349250"/>
            <a:ext cx="14732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39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427" r:id="rId1"/>
    <p:sldLayoutId id="2147488428" r:id="rId2"/>
    <p:sldLayoutId id="2147488429" r:id="rId3"/>
    <p:sldLayoutId id="2147488430" r:id="rId4"/>
    <p:sldLayoutId id="2147488431" r:id="rId5"/>
    <p:sldLayoutId id="2147488432" r:id="rId6"/>
    <p:sldLayoutId id="2147488433" r:id="rId7"/>
    <p:sldLayoutId id="2147488434" r:id="rId8"/>
    <p:sldLayoutId id="2147488435" r:id="rId9"/>
    <p:sldLayoutId id="2147488436" r:id="rId10"/>
    <p:sldLayoutId id="21474884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bg-blue-1.jpg">
            <a:extLst>
              <a:ext uri="{FF2B5EF4-FFF2-40B4-BE49-F238E27FC236}">
                <a16:creationId xmlns:a16="http://schemas.microsoft.com/office/drawing/2014/main" id="{DD841BBC-D634-BF4C-46C5-E751E24921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-6350"/>
            <a:ext cx="12259733" cy="690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4" descr="white-logo.png">
            <a:extLst>
              <a:ext uri="{FF2B5EF4-FFF2-40B4-BE49-F238E27FC236}">
                <a16:creationId xmlns:a16="http://schemas.microsoft.com/office/drawing/2014/main" id="{90A86E60-6863-F666-991E-46B996EDC36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68" y="349250"/>
            <a:ext cx="160443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5" descr="orange-stripe.gif">
            <a:extLst>
              <a:ext uri="{FF2B5EF4-FFF2-40B4-BE49-F238E27FC236}">
                <a16:creationId xmlns:a16="http://schemas.microsoft.com/office/drawing/2014/main" id="{A12AB914-878D-CAF7-4043-8B8B77B5218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r="6001" b="-5"/>
          <a:stretch>
            <a:fillRect/>
          </a:stretch>
        </p:blipFill>
        <p:spPr bwMode="auto">
          <a:xfrm>
            <a:off x="797985" y="6072189"/>
            <a:ext cx="11459633" cy="8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20">
            <a:extLst>
              <a:ext uri="{FF2B5EF4-FFF2-40B4-BE49-F238E27FC236}">
                <a16:creationId xmlns:a16="http://schemas.microsoft.com/office/drawing/2014/main" id="{59F1A9DE-778C-CA49-48D4-01CC6CA671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6018" y="6627813"/>
            <a:ext cx="32512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15" r:id="rId1"/>
    <p:sldLayoutId id="2147488416" r:id="rId2"/>
    <p:sldLayoutId id="2147488417" r:id="rId3"/>
    <p:sldLayoutId id="2147488418" r:id="rId4"/>
    <p:sldLayoutId id="2147488419" r:id="rId5"/>
    <p:sldLayoutId id="2147488420" r:id="rId6"/>
    <p:sldLayoutId id="2147488421" r:id="rId7"/>
    <p:sldLayoutId id="2147488422" r:id="rId8"/>
    <p:sldLayoutId id="2147488423" r:id="rId9"/>
    <p:sldLayoutId id="2147488424" r:id="rId10"/>
    <p:sldLayoutId id="2147488425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" Type="http://schemas.openxmlformats.org/officeDocument/2006/relationships/image" Target="../media/image8.png"/><Relationship Id="rId16" Type="http://schemas.openxmlformats.org/officeDocument/2006/relationships/image" Target="../media/image23.jp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Relationship Id="rId2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3.jpg"/><Relationship Id="rId7" Type="http://schemas.openxmlformats.org/officeDocument/2006/relationships/image" Target="../media/image44.jpg"/><Relationship Id="rId12" Type="http://schemas.openxmlformats.org/officeDocument/2006/relationships/image" Target="../media/image4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17.jpg"/><Relationship Id="rId4" Type="http://schemas.openxmlformats.org/officeDocument/2006/relationships/image" Target="../media/image13.jpg"/><Relationship Id="rId9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EC1960-42A2-EF88-2204-9EF3C217B66E}"/>
              </a:ext>
            </a:extLst>
          </p:cNvPr>
          <p:cNvSpPr/>
          <p:nvPr/>
        </p:nvSpPr>
        <p:spPr>
          <a:xfrm>
            <a:off x="898541" y="1684349"/>
            <a:ext cx="5695205" cy="3489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55 Roman"/>
                <a:ea typeface="MS PGothic" pitchFamily="34" charset="-128"/>
              </a:rPr>
              <a:t>Masked Unmasked Face Recognition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66266-B14B-864B-695E-86358D78564E}"/>
              </a:ext>
            </a:extLst>
          </p:cNvPr>
          <p:cNvSpPr/>
          <p:nvPr/>
        </p:nvSpPr>
        <p:spPr>
          <a:xfrm>
            <a:off x="981510" y="1782260"/>
            <a:ext cx="5494789" cy="331365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5F72CCCA-3B49-4572-FF30-91A739325112}"/>
              </a:ext>
            </a:extLst>
          </p:cNvPr>
          <p:cNvSpPr txBox="1">
            <a:spLocks/>
          </p:cNvSpPr>
          <p:nvPr/>
        </p:nvSpPr>
        <p:spPr>
          <a:xfrm>
            <a:off x="5163933" y="4614006"/>
            <a:ext cx="1301181" cy="399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b="1"/>
              <a:t>Group 3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1220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79" y="228769"/>
            <a:ext cx="8500272" cy="822791"/>
          </a:xfrm>
        </p:spPr>
        <p:txBody>
          <a:bodyPr/>
          <a:lstStyle/>
          <a:p>
            <a:r>
              <a:rPr lang="en-US" altLang="zh-CN" b="1" dirty="0"/>
              <a:t>WAY TO THE FINAL MODEL</a:t>
            </a:r>
            <a:endParaRPr lang="zh-CN" alt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B956D8-D689-4B21-FAC5-28706751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616149"/>
            <a:ext cx="9286562" cy="4215939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Use unmasked eigenfaces to exploit masked faces’ feature!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Not work </a:t>
            </a:r>
            <a:r>
              <a:rPr lang="en-US" dirty="0">
                <a:sym typeface="Wingdings" pitchFamily="2" charset="2"/>
              </a:rPr>
              <a:t>:(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23E7C"/>
                </a:solidFill>
              </a:rPr>
              <a:t>Analysis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 The features will try to imitate the mask with whiter faces, </a:t>
            </a:r>
          </a:p>
          <a:p>
            <a:pPr lvl="2"/>
            <a:r>
              <a:rPr lang="en-US" dirty="0"/>
              <a:t>   and thus, yields bad results</a:t>
            </a: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023E7C"/>
                </a:solidFill>
              </a:rPr>
              <a:t>Improvement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Introduce weights on eigenfaces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Decompose faces on non-orthogonal basis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DD026A-C2F7-9E03-6043-4C43EFB3F217}"/>
              </a:ext>
            </a:extLst>
          </p:cNvPr>
          <p:cNvGrpSpPr/>
          <p:nvPr/>
        </p:nvGrpSpPr>
        <p:grpSpPr>
          <a:xfrm>
            <a:off x="7950836" y="2622678"/>
            <a:ext cx="3724507" cy="2417689"/>
            <a:chOff x="7950836" y="2622678"/>
            <a:chExt cx="3724507" cy="24176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A3E662-F0FD-D5F5-C434-B3853C40FC61}"/>
                </a:ext>
              </a:extLst>
            </p:cNvPr>
            <p:cNvGrpSpPr/>
            <p:nvPr/>
          </p:nvGrpSpPr>
          <p:grpSpPr>
            <a:xfrm>
              <a:off x="7950836" y="2622678"/>
              <a:ext cx="3724507" cy="1786318"/>
              <a:chOff x="1538869" y="3429000"/>
              <a:chExt cx="4457571" cy="2182851"/>
            </a:xfrm>
          </p:grpSpPr>
          <p:pic>
            <p:nvPicPr>
              <p:cNvPr id="6145" name="Picture 1" descr="page1image30081856">
                <a:extLst>
                  <a:ext uri="{FF2B5EF4-FFF2-40B4-BE49-F238E27FC236}">
                    <a16:creationId xmlns:a16="http://schemas.microsoft.com/office/drawing/2014/main" id="{9F897765-FAFC-E76B-3DB2-9D4D72DE27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8869" y="3429000"/>
                <a:ext cx="2182851" cy="2182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page1image30093296">
                <a:extLst>
                  <a:ext uri="{FF2B5EF4-FFF2-40B4-BE49-F238E27FC236}">
                    <a16:creationId xmlns:a16="http://schemas.microsoft.com/office/drawing/2014/main" id="{A95DC038-8294-56BF-E59D-FD03745ABE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3589" y="3429000"/>
                <a:ext cx="2182851" cy="2182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186F51-C5BE-21D4-DF9F-0618B34E8745}"/>
                </a:ext>
              </a:extLst>
            </p:cNvPr>
            <p:cNvSpPr txBox="1"/>
            <p:nvPr/>
          </p:nvSpPr>
          <p:spPr>
            <a:xfrm>
              <a:off x="8044972" y="4455592"/>
              <a:ext cx="36129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1" dirty="0">
                  <a:effectLst/>
                  <a:latin typeface="Baskerville" panose="02020502070401020303" pitchFamily="18" charset="0"/>
                </a:rPr>
                <a:t>Figure</a:t>
              </a:r>
              <a:r>
                <a:rPr lang="en-US" sz="1600" b="1" i="1" dirty="0">
                  <a:latin typeface="Baskerville" panose="02020502070401020303" pitchFamily="18" charset="0"/>
                </a:rPr>
                <a:t>:</a:t>
              </a:r>
              <a:r>
                <a:rPr lang="en-US" sz="1600" b="1" i="1" dirty="0">
                  <a:effectLst/>
                  <a:latin typeface="Baskerville" panose="02020502070401020303" pitchFamily="18" charset="0"/>
                </a:rPr>
                <a:t> </a:t>
              </a:r>
              <a:r>
                <a:rPr lang="en-US" sz="1600" i="1" dirty="0">
                  <a:effectLst/>
                  <a:latin typeface="Baskerville" panose="02020502070401020303" pitchFamily="18" charset="0"/>
                </a:rPr>
                <a:t>Masked image is tried to be recomposed by unmasked eigenfaces </a:t>
              </a:r>
              <a:endParaRPr lang="en-US" sz="16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69E9-20CE-F19B-966E-2701B34B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IMPROVEMENTS</a:t>
            </a:r>
            <a:br>
              <a:rPr lang="en-US" altLang="zh-CN" b="1" dirty="0"/>
            </a:b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866F30-83A0-9FDF-6B5C-65D19E3326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880" y="1330037"/>
                <a:ext cx="6270027" cy="5299194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en-US" altLang="zh-CN" dirty="0"/>
                  <a:t>Eigenface with Importance Weights </a:t>
                </a:r>
                <a:r>
                  <a:rPr lang="en-US" dirty="0"/>
                  <a:t>Decomposition </a:t>
                </a:r>
                <a:r>
                  <a:rPr lang="en-US" altLang="zh-CN" dirty="0"/>
                  <a:t>(EIW </a:t>
                </a:r>
                <a:r>
                  <a:rPr lang="en-US" dirty="0"/>
                  <a:t>Decomposition</a:t>
                </a:r>
                <a:r>
                  <a:rPr lang="en-US" altLang="zh-CN" dirty="0"/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b="1" dirty="0">
                    <a:solidFill>
                      <a:srgbClr val="AA3731"/>
                    </a:solidFill>
                  </a:rPr>
                  <a:t>Eigenfaces correction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Delete the unimportant dimensions of eigenfaces by weight matrix: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zh-CN" sz="16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zh-CN" sz="16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𝑤𝑖𝑠𝑒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𝑝𝑟𝑜𝑑𝑢𝑐𝑡</m:t>
                    </m:r>
                    <m:r>
                      <a:rPr lang="en-US" altLang="zh-CN" sz="16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404040"/>
                  </a:solidFill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b="1" dirty="0">
                    <a:solidFill>
                      <a:srgbClr val="AA3731"/>
                    </a:solidFill>
                  </a:rPr>
                  <a:t>Decomposition of Masked Faces inspired by Gram-Schmidt Orthogonalization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altLang="zh-CN" dirty="0"/>
                  <a:t>For a masked face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/>
                  <a:t>, calculate its projection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 on the masked eigenface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altLang="zh-CN" dirty="0"/>
                  <a:t>Subtract that component form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altLang="zh-CN" dirty="0"/>
                  <a:t>Calculate the components of the next eigenface,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, return to a)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866F30-83A0-9FDF-6B5C-65D19E3326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880" y="1330037"/>
                <a:ext cx="6270027" cy="5299194"/>
              </a:xfrm>
              <a:blipFill>
                <a:blip r:embed="rId3"/>
                <a:stretch>
                  <a:fillRect l="-1616" t="-11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D98BCB3D-303A-50A0-0261-FB29FD09B91D}"/>
              </a:ext>
            </a:extLst>
          </p:cNvPr>
          <p:cNvGrpSpPr>
            <a:grpSpLocks noChangeAspect="1"/>
          </p:cNvGrpSpPr>
          <p:nvPr/>
        </p:nvGrpSpPr>
        <p:grpSpPr>
          <a:xfrm>
            <a:off x="7807378" y="1756025"/>
            <a:ext cx="3801621" cy="2520000"/>
            <a:chOff x="2525239" y="4714805"/>
            <a:chExt cx="2701566" cy="179080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6670151-6CF1-7852-7841-FE5BF6BD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205" y="5620006"/>
              <a:ext cx="885600" cy="8856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DB71D7E-05E1-0C19-BEEB-29CB6DA3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56" y="5620006"/>
              <a:ext cx="885600" cy="885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F7634CE-9BF9-EB11-4538-410378C8F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239" y="5620006"/>
              <a:ext cx="885600" cy="885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778345B-C656-5F0A-9B91-09C12930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205" y="4714805"/>
              <a:ext cx="885600" cy="885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7C824CD-F58B-EBB9-D0FF-C798DE20F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507" y="4714805"/>
              <a:ext cx="885600" cy="8856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42556E5-53A9-4202-656E-9B87C802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356" y="4714805"/>
              <a:ext cx="885600" cy="8856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2D10B0-F10C-75A6-7AC1-4955E34B0FCC}"/>
              </a:ext>
            </a:extLst>
          </p:cNvPr>
          <p:cNvSpPr txBox="1"/>
          <p:nvPr/>
        </p:nvSpPr>
        <p:spPr>
          <a:xfrm>
            <a:off x="7807378" y="4398171"/>
            <a:ext cx="3981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effectLst/>
                <a:latin typeface="Baskerville" panose="02020502070401020303" pitchFamily="18" charset="0"/>
              </a:rPr>
              <a:t>Fig</a:t>
            </a:r>
            <a:r>
              <a:rPr lang="en-US" sz="1600" b="1" i="1" dirty="0">
                <a:latin typeface="Baskerville" panose="02020502070401020303" pitchFamily="18" charset="0"/>
              </a:rPr>
              <a:t>ure:</a:t>
            </a:r>
            <a:r>
              <a:rPr lang="en-US" sz="1600" b="1" i="1" dirty="0">
                <a:effectLst/>
                <a:latin typeface="Baskerville" panose="02020502070401020303" pitchFamily="18" charset="0"/>
              </a:rPr>
              <a:t> </a:t>
            </a:r>
            <a:r>
              <a:rPr lang="en-US" sz="1600" i="1" dirty="0">
                <a:effectLst/>
                <a:latin typeface="Baskerville" panose="02020502070401020303" pitchFamily="18" charset="0"/>
              </a:rPr>
              <a:t>From left to right: Original Masked Image; Recomposed image using naive SVD Decomposition; Recomposed image using EIW Decomposition </a:t>
            </a:r>
            <a:endParaRPr lang="en-US" sz="16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600BF-1CC2-DB82-242B-F26038BEC233}"/>
              </a:ext>
            </a:extLst>
          </p:cNvPr>
          <p:cNvSpPr txBox="1"/>
          <p:nvPr/>
        </p:nvSpPr>
        <p:spPr>
          <a:xfrm>
            <a:off x="10702138" y="64373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5741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69E9-20CE-F19B-966E-2701B34B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80" y="280869"/>
            <a:ext cx="8831584" cy="822791"/>
          </a:xfrm>
        </p:spPr>
        <p:txBody>
          <a:bodyPr/>
          <a:lstStyle/>
          <a:p>
            <a:r>
              <a:rPr lang="en-US" altLang="zh-CN" b="1" dirty="0"/>
              <a:t>FINAL MODEL</a:t>
            </a:r>
            <a:br>
              <a:rPr lang="en-US" altLang="zh-CN" b="1" dirty="0"/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66F30-83A0-9FDF-6B5C-65D19E33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330037"/>
            <a:ext cx="7904329" cy="5299194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The recomposed face is similar enough!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We can directly use unmasked data to train SVM, since EIW decomposed features of masked and unmasked faces are similar.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Expert level T3 and bonus level finish at once!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Performance</a:t>
            </a:r>
            <a:endParaRPr lang="en-US" b="1" dirty="0"/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Expert level T3: </a:t>
            </a:r>
            <a:r>
              <a:rPr lang="en-US" dirty="0"/>
              <a:t>ROC AUC</a:t>
            </a:r>
            <a:r>
              <a:rPr lang="en-US" b="1" dirty="0"/>
              <a:t> </a:t>
            </a:r>
            <a:r>
              <a:rPr lang="en-US" dirty="0"/>
              <a:t>of</a:t>
            </a:r>
            <a:r>
              <a:rPr lang="en-US" b="1" dirty="0"/>
              <a:t> </a:t>
            </a:r>
            <a:r>
              <a:rPr lang="en-US" dirty="0"/>
              <a:t>Unmasked Face Matching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dirty="0"/>
              <a:t>Trained on only unmasked faces using naïve PCA method: 0.74 (orange line)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dirty="0"/>
              <a:t>Trained on both masked and unmasked faces</a:t>
            </a:r>
          </a:p>
          <a:p>
            <a:pPr lvl="2"/>
            <a:r>
              <a:rPr lang="en-US" dirty="0"/>
              <a:t>	using EIW decomposition: 0.89 (blue line) </a:t>
            </a:r>
            <a:r>
              <a:rPr lang="en-US" b="1" dirty="0"/>
              <a:t>Huge Improvement!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/>
              <a:t>Bonus level: </a:t>
            </a:r>
            <a:r>
              <a:rPr lang="en-US" dirty="0"/>
              <a:t>50-classification Accuracy: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dirty="0"/>
              <a:t>Trained on only unmasked faces: 0.76</a:t>
            </a:r>
          </a:p>
          <a:p>
            <a:pPr marL="1200150" lvl="2" indent="-285750">
              <a:buFont typeface="Wingdings" pitchFamily="2" charset="2"/>
              <a:buChar char="§"/>
            </a:pPr>
            <a:endParaRPr lang="en-US" dirty="0"/>
          </a:p>
          <a:p>
            <a:pPr marL="1200150" lvl="2" indent="-285750">
              <a:buFont typeface="Wingdings" pitchFamily="2" charset="2"/>
              <a:buChar char="§"/>
            </a:pPr>
            <a:endParaRPr lang="en-US" dirty="0"/>
          </a:p>
          <a:p>
            <a:pPr lvl="2"/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lvl="2">
              <a:buFont typeface="Wingdings" pitchFamily="2" charset="2"/>
              <a:buChar char="§"/>
            </a:pPr>
            <a:endParaRPr lang="en-US" b="1" dirty="0"/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altLang="zh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7A5AD8-312A-BCDD-A1A3-A84F581A37B4}"/>
              </a:ext>
            </a:extLst>
          </p:cNvPr>
          <p:cNvGrpSpPr/>
          <p:nvPr/>
        </p:nvGrpSpPr>
        <p:grpSpPr>
          <a:xfrm>
            <a:off x="8655759" y="1988319"/>
            <a:ext cx="2881361" cy="3189138"/>
            <a:chOff x="8655759" y="1988319"/>
            <a:chExt cx="2881361" cy="3189138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ACAD61E4-E967-7446-B951-51D580EE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5759" y="1988319"/>
              <a:ext cx="2881361" cy="2881361"/>
            </a:xfrm>
            <a:prstGeom prst="rect">
              <a:avLst/>
            </a:prstGeom>
          </p:spPr>
        </p:pic>
        <p:sp>
          <p:nvSpPr>
            <p:cNvPr id="6" name="文本框 18">
              <a:extLst>
                <a:ext uri="{FF2B5EF4-FFF2-40B4-BE49-F238E27FC236}">
                  <a16:creationId xmlns:a16="http://schemas.microsoft.com/office/drawing/2014/main" id="{B0D41EE1-FC68-3D68-B40E-AE1F83140CA9}"/>
                </a:ext>
              </a:extLst>
            </p:cNvPr>
            <p:cNvSpPr txBox="1"/>
            <p:nvPr/>
          </p:nvSpPr>
          <p:spPr>
            <a:xfrm>
              <a:off x="9299586" y="4869680"/>
              <a:ext cx="15937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Figure: </a:t>
              </a:r>
              <a:r>
                <a:rPr lang="en-US" altLang="zh-CN" sz="1400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ROC of T3</a:t>
              </a:r>
              <a:endParaRPr lang="en-US" sz="1400" i="1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89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69E9-20CE-F19B-966E-2701B34B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FINAL MODEL</a:t>
            </a:r>
            <a:br>
              <a:rPr lang="en-US" altLang="zh-CN" b="1" dirty="0"/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66F30-83A0-9FDF-6B5C-65D19E33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882930"/>
            <a:ext cx="8127613" cy="398624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The unified</a:t>
            </a:r>
            <a:r>
              <a:rPr lang="el-GR" dirty="0"/>
              <a:t> </a:t>
            </a:r>
            <a:r>
              <a:rPr lang="en-US" dirty="0"/>
              <a:t>model can work on all tasks!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Do PCA and fit SVM on unmasked faces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For an income image, use the mask detector build before to detect whether a mask exists: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dirty="0"/>
              <a:t>If so, do EIW decomposition and feed to the SVM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dirty="0"/>
              <a:t>If not, do SVD decomposition and feed to the SVM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Performance on Expert Level T4 (unified pipeline)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Accuracy: 85%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Confusion Matrix on the right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D623E5-58C3-E127-D424-034453BE70ED}"/>
              </a:ext>
            </a:extLst>
          </p:cNvPr>
          <p:cNvGrpSpPr/>
          <p:nvPr/>
        </p:nvGrpSpPr>
        <p:grpSpPr>
          <a:xfrm>
            <a:off x="9091632" y="2522679"/>
            <a:ext cx="2445488" cy="2823603"/>
            <a:chOff x="9091632" y="2522679"/>
            <a:chExt cx="2445488" cy="28236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CD9E07-6DC8-6C98-1523-AC40D3DB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632" y="2522679"/>
              <a:ext cx="2445488" cy="2445488"/>
            </a:xfrm>
            <a:prstGeom prst="rect">
              <a:avLst/>
            </a:prstGeom>
          </p:spPr>
        </p:pic>
        <p:sp>
          <p:nvSpPr>
            <p:cNvPr id="5" name="文本框 18">
              <a:extLst>
                <a:ext uri="{FF2B5EF4-FFF2-40B4-BE49-F238E27FC236}">
                  <a16:creationId xmlns:a16="http://schemas.microsoft.com/office/drawing/2014/main" id="{FF6A0C02-49BE-63C7-4E78-CB93E7726DF7}"/>
                </a:ext>
              </a:extLst>
            </p:cNvPr>
            <p:cNvSpPr txBox="1"/>
            <p:nvPr/>
          </p:nvSpPr>
          <p:spPr>
            <a:xfrm>
              <a:off x="9131071" y="5038505"/>
              <a:ext cx="2366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Figure: </a:t>
              </a:r>
              <a:r>
                <a:rPr lang="en-US" sz="1400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Confusion Matrix of T4</a:t>
              </a:r>
              <a:endParaRPr lang="en-US" sz="1400" i="1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5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69E9-20CE-F19B-966E-2701B34B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REFERENCE</a:t>
            </a:r>
            <a:br>
              <a:rPr lang="en-US" altLang="zh-CN" b="1" dirty="0"/>
            </a:br>
            <a:endParaRPr lang="zh-CN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77F8E-86D1-C919-08D1-3B650138B277}"/>
              </a:ext>
            </a:extLst>
          </p:cNvPr>
          <p:cNvSpPr txBox="1"/>
          <p:nvPr/>
        </p:nvSpPr>
        <p:spPr>
          <a:xfrm>
            <a:off x="808464" y="1120676"/>
            <a:ext cx="9372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15151"/>
                </a:solidFill>
                <a:effectLst/>
                <a:latin typeface="+mn-lt"/>
              </a:rPr>
              <a:t>All the </a:t>
            </a:r>
            <a:r>
              <a:rPr lang="en-US" sz="1800" dirty="0">
                <a:solidFill>
                  <a:srgbClr val="515151"/>
                </a:solidFill>
                <a:latin typeface="+mn-lt"/>
              </a:rPr>
              <a:t>performance data are achieved with </a:t>
            </a:r>
            <a:r>
              <a:rPr lang="en-US" sz="1800" dirty="0">
                <a:solidFill>
                  <a:srgbClr val="515151"/>
                </a:solidFill>
                <a:effectLst/>
                <a:latin typeface="+mn-lt"/>
              </a:rPr>
              <a:t>randomization with seed “42”. </a:t>
            </a:r>
          </a:p>
          <a:p>
            <a:endParaRPr lang="en-US" sz="1800" dirty="0">
              <a:solidFill>
                <a:srgbClr val="515151"/>
              </a:solidFill>
              <a:latin typeface="Baskerville" panose="02020502070401020303" pitchFamily="18" charset="0"/>
            </a:endParaRPr>
          </a:p>
          <a:p>
            <a:endParaRPr lang="en-US" sz="1800" dirty="0">
              <a:solidFill>
                <a:srgbClr val="515151"/>
              </a:solidFill>
              <a:effectLst/>
              <a:latin typeface="Baskerville" panose="02020502070401020303" pitchFamily="18" charset="0"/>
            </a:endParaRPr>
          </a:p>
          <a:p>
            <a:r>
              <a:rPr lang="en-US" sz="1800" dirty="0">
                <a:solidFill>
                  <a:srgbClr val="515151"/>
                </a:solidFill>
                <a:effectLst/>
                <a:latin typeface="Baskerville" panose="02020502070401020303" pitchFamily="18" charset="0"/>
              </a:rPr>
              <a:t>[1]:</a:t>
            </a:r>
            <a:r>
              <a:rPr lang="en-US" sz="1800" i="1" dirty="0">
                <a:solidFill>
                  <a:srgbClr val="515151"/>
                </a:solidFill>
                <a:effectLst/>
                <a:latin typeface="Baskerville" panose="02020502070401020303" pitchFamily="18" charset="0"/>
              </a:rPr>
              <a:t> J. Wright, A. Y. Yang, A. Ganesh, S. S. Sastry and Y. Ma, "Robust Face Recognition via Sparse Representation," in IEEE Transactions on Pattern Analysis and Machine Intelligence, vol. 31, no. 2, pp. 210-227, Feb. 2009, </a:t>
            </a:r>
            <a:r>
              <a:rPr lang="en-US" sz="1800" i="1" dirty="0" err="1">
                <a:solidFill>
                  <a:srgbClr val="515151"/>
                </a:solidFill>
                <a:effectLst/>
                <a:latin typeface="Baskerville" panose="02020502070401020303" pitchFamily="18" charset="0"/>
              </a:rPr>
              <a:t>doi</a:t>
            </a:r>
            <a:r>
              <a:rPr lang="en-US" sz="1800" i="1" dirty="0">
                <a:solidFill>
                  <a:srgbClr val="515151"/>
                </a:solidFill>
                <a:effectLst/>
                <a:latin typeface="Baskerville" panose="02020502070401020303" pitchFamily="18" charset="0"/>
              </a:rPr>
              <a:t>: 10.1109/TPAMI.2008.79. </a:t>
            </a:r>
            <a:endParaRPr lang="en-US" sz="18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872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8C4BCD5-8A40-8201-1EB4-F3329A1913D2}"/>
              </a:ext>
            </a:extLst>
          </p:cNvPr>
          <p:cNvSpPr/>
          <p:nvPr/>
        </p:nvSpPr>
        <p:spPr>
          <a:xfrm>
            <a:off x="1812022" y="2867986"/>
            <a:ext cx="8581938" cy="11220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solidFill>
                  <a:prstClr val="black"/>
                </a:solidFill>
                <a:latin typeface="Frutiger LT 55 Roman"/>
                <a:ea typeface="MS PGothic" pitchFamily="34" charset="-128"/>
              </a:rPr>
              <a:t>Thank you</a:t>
            </a:r>
            <a:endParaRPr lang="zh-CN" altLang="en-US" sz="4800">
              <a:solidFill>
                <a:prstClr val="black"/>
              </a:solidFill>
              <a:latin typeface="Frutiger LT 55 Roman"/>
              <a:ea typeface="MS PGothic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5CD1F3-D426-5018-2526-0733AD2E8958}"/>
              </a:ext>
            </a:extLst>
          </p:cNvPr>
          <p:cNvSpPr/>
          <p:nvPr/>
        </p:nvSpPr>
        <p:spPr>
          <a:xfrm>
            <a:off x="1879132" y="2956719"/>
            <a:ext cx="8439327" cy="95255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3B3CA-3D78-1610-5627-061FC0E9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Pipeline</a:t>
            </a:r>
            <a:endParaRPr lang="zh-CN" altLang="en-US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EDDEA7A-288D-EF8A-27EC-0914CD5F15F7}"/>
              </a:ext>
            </a:extLst>
          </p:cNvPr>
          <p:cNvGrpSpPr/>
          <p:nvPr/>
        </p:nvGrpSpPr>
        <p:grpSpPr>
          <a:xfrm>
            <a:off x="1239172" y="554072"/>
            <a:ext cx="10111011" cy="6138977"/>
            <a:chOff x="310535" y="520493"/>
            <a:chExt cx="10111011" cy="6138977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E5058BB-29F5-E82D-2684-481AEFD6E0FD}"/>
                </a:ext>
              </a:extLst>
            </p:cNvPr>
            <p:cNvGrpSpPr/>
            <p:nvPr/>
          </p:nvGrpSpPr>
          <p:grpSpPr>
            <a:xfrm>
              <a:off x="310535" y="999539"/>
              <a:ext cx="3369257" cy="1453591"/>
              <a:chOff x="306951" y="558655"/>
              <a:chExt cx="4944308" cy="2175041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57CBA25-AAF6-332A-D8CC-54BAA6FE1F0B}"/>
                  </a:ext>
                </a:extLst>
              </p:cNvPr>
              <p:cNvSpPr txBox="1"/>
              <p:nvPr/>
            </p:nvSpPr>
            <p:spPr>
              <a:xfrm>
                <a:off x="306951" y="558655"/>
                <a:ext cx="4944308" cy="55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latin typeface="+mn-lt"/>
                    <a:ea typeface="+mn-ea"/>
                  </a:rPr>
                  <a:t>Create a masked face dataset</a:t>
                </a:r>
                <a:endParaRPr lang="zh-CN" altLang="en-US" sz="1800" dirty="0">
                  <a:latin typeface="+mn-lt"/>
                  <a:ea typeface="+mn-ea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E530E4CC-9255-D3FF-ADF9-C335226640A4}"/>
                  </a:ext>
                </a:extLst>
              </p:cNvPr>
              <p:cNvGrpSpPr/>
              <p:nvPr/>
            </p:nvGrpSpPr>
            <p:grpSpPr>
              <a:xfrm>
                <a:off x="425325" y="1177737"/>
                <a:ext cx="3019972" cy="1555959"/>
                <a:chOff x="425325" y="1177737"/>
                <a:chExt cx="3019972" cy="1555959"/>
              </a:xfrm>
            </p:grpSpPr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851F13E1-E464-90D1-267F-550A9DF64A22}"/>
                    </a:ext>
                  </a:extLst>
                </p:cNvPr>
                <p:cNvSpPr/>
                <p:nvPr/>
              </p:nvSpPr>
              <p:spPr>
                <a:xfrm>
                  <a:off x="425325" y="1177737"/>
                  <a:ext cx="3019972" cy="15559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6BC2C341-7447-89F0-B130-BBC6A9443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15" y="1239596"/>
                  <a:ext cx="1428750" cy="1428750"/>
                </a:xfrm>
                <a:prstGeom prst="rect">
                  <a:avLst/>
                </a:prstGeom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A1EFBC29-E122-BFA5-68F6-C1B5C52E6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1632" y="1239596"/>
                  <a:ext cx="1428750" cy="14287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5C870669-95AA-182A-9214-9339D2552326}"/>
                </a:ext>
              </a:extLst>
            </p:cNvPr>
            <p:cNvGrpSpPr/>
            <p:nvPr/>
          </p:nvGrpSpPr>
          <p:grpSpPr>
            <a:xfrm>
              <a:off x="3076099" y="520493"/>
              <a:ext cx="7345447" cy="6138977"/>
              <a:chOff x="3521427" y="590278"/>
              <a:chExt cx="7345447" cy="6138977"/>
            </a:xfrm>
          </p:grpSpPr>
          <p:sp>
            <p:nvSpPr>
              <p:cNvPr id="8" name="菱形 7">
                <a:extLst>
                  <a:ext uri="{FF2B5EF4-FFF2-40B4-BE49-F238E27FC236}">
                    <a16:creationId xmlns:a16="http://schemas.microsoft.com/office/drawing/2014/main" id="{964B23AC-03B4-AA88-CCD0-623AD2017E2E}"/>
                  </a:ext>
                </a:extLst>
              </p:cNvPr>
              <p:cNvSpPr/>
              <p:nvPr/>
            </p:nvSpPr>
            <p:spPr>
              <a:xfrm>
                <a:off x="3547691" y="1640210"/>
                <a:ext cx="2477299" cy="743133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8833F53-F9C7-9F09-2C40-8366AFC964F5}"/>
                  </a:ext>
                </a:extLst>
              </p:cNvPr>
              <p:cNvSpPr txBox="1"/>
              <p:nvPr/>
            </p:nvSpPr>
            <p:spPr>
              <a:xfrm>
                <a:off x="3521427" y="1629655"/>
                <a:ext cx="256154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A3731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黑体" panose="02010609060101010101" pitchFamily="49" charset="-122"/>
                    <a:cs typeface="+mn-cs"/>
                  </a:rPr>
                  <a:t>SVM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黑体" panose="02010609060101010101" pitchFamily="49" charset="-122"/>
                    <a:cs typeface="+mn-cs"/>
                  </a:rPr>
                  <a:t>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Face mask detector</a:t>
                </a: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5791834D-7A99-8970-1334-561EECA28CF7}"/>
                  </a:ext>
                </a:extLst>
              </p:cNvPr>
              <p:cNvGrpSpPr/>
              <p:nvPr/>
            </p:nvGrpSpPr>
            <p:grpSpPr>
              <a:xfrm>
                <a:off x="6899843" y="990641"/>
                <a:ext cx="3967031" cy="1826546"/>
                <a:chOff x="6757301" y="1935408"/>
                <a:chExt cx="3967031" cy="1826546"/>
              </a:xfrm>
            </p:grpSpPr>
            <p:sp>
              <p:nvSpPr>
                <p:cNvPr id="6" name="流程图: 过程 5">
                  <a:extLst>
                    <a:ext uri="{FF2B5EF4-FFF2-40B4-BE49-F238E27FC236}">
                      <a16:creationId xmlns:a16="http://schemas.microsoft.com/office/drawing/2014/main" id="{17A8C444-AD15-7250-609D-E276441EAD58}"/>
                    </a:ext>
                  </a:extLst>
                </p:cNvPr>
                <p:cNvSpPr/>
                <p:nvPr/>
              </p:nvSpPr>
              <p:spPr>
                <a:xfrm>
                  <a:off x="6757301" y="1935408"/>
                  <a:ext cx="3967031" cy="1826546"/>
                </a:xfrm>
                <a:prstGeom prst="flowChartProcess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D97B8B8F-199C-1DEA-0036-2A2054FA97DA}"/>
                    </a:ext>
                  </a:extLst>
                </p:cNvPr>
                <p:cNvSpPr txBox="1"/>
                <p:nvPr/>
              </p:nvSpPr>
              <p:spPr>
                <a:xfrm>
                  <a:off x="7316830" y="1964282"/>
                  <a:ext cx="2837102" cy="785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A3731"/>
                      </a:solidFill>
                      <a:effectLst/>
                      <a:uLnTx/>
                      <a:uFillTx/>
                      <a:latin typeface="Arial"/>
                      <a:ea typeface="黑体" panose="02010609060101010101" pitchFamily="49" charset="-122"/>
                      <a:cs typeface="+mn-cs"/>
                    </a:rPr>
                    <a:t>unmasked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黑体" panose="02010609060101010101" pitchFamily="49" charset="-122"/>
                      <a:cs typeface="+mn-cs"/>
                    </a:rPr>
                    <a:t> faces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sz="1600" dirty="0">
                      <a:solidFill>
                        <a:prstClr val="black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Eigenface-based classification</a:t>
                  </a: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954B8F7-D650-EAD9-C419-B13ABE56512B}"/>
                  </a:ext>
                </a:extLst>
              </p:cNvPr>
              <p:cNvGrpSpPr/>
              <p:nvPr/>
            </p:nvGrpSpPr>
            <p:grpSpPr>
              <a:xfrm>
                <a:off x="6899843" y="2820682"/>
                <a:ext cx="3967031" cy="3908573"/>
                <a:chOff x="6757301" y="1874984"/>
                <a:chExt cx="3967031" cy="3790864"/>
              </a:xfrm>
            </p:grpSpPr>
            <p:sp>
              <p:nvSpPr>
                <p:cNvPr id="56" name="流程图: 过程 55">
                  <a:extLst>
                    <a:ext uri="{FF2B5EF4-FFF2-40B4-BE49-F238E27FC236}">
                      <a16:creationId xmlns:a16="http://schemas.microsoft.com/office/drawing/2014/main" id="{CCC3E408-BBF7-9013-58F5-9B684086E60A}"/>
                    </a:ext>
                  </a:extLst>
                </p:cNvPr>
                <p:cNvSpPr/>
                <p:nvPr/>
              </p:nvSpPr>
              <p:spPr>
                <a:xfrm>
                  <a:off x="6757301" y="1935408"/>
                  <a:ext cx="3967031" cy="3730440"/>
                </a:xfrm>
                <a:prstGeom prst="flowChartProcess">
                  <a:avLst/>
                </a:prstGeom>
                <a:solidFill>
                  <a:schemeClr val="bg1">
                    <a:alpha val="63580"/>
                  </a:schemeClr>
                </a:solidFill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C39FB008-A4FD-4659-35DE-62AFB3B5BCA8}"/>
                    </a:ext>
                  </a:extLst>
                </p:cNvPr>
                <p:cNvSpPr txBox="1"/>
                <p:nvPr/>
              </p:nvSpPr>
              <p:spPr>
                <a:xfrm>
                  <a:off x="7298484" y="1874984"/>
                  <a:ext cx="2837102" cy="4034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AA3731"/>
                      </a:solidFill>
                      <a:effectLst/>
                      <a:uLnTx/>
                      <a:uFillTx/>
                      <a:latin typeface="Arial"/>
                      <a:ea typeface="黑体" panose="02010609060101010101" pitchFamily="49" charset="-122"/>
                      <a:cs typeface="+mn-cs"/>
                    </a:rPr>
                    <a:t>masked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黑体" panose="02010609060101010101" pitchFamily="49" charset="-122"/>
                      <a:cs typeface="+mn-cs"/>
                    </a:rPr>
                    <a:t> faces</a:t>
                  </a:r>
                </a:p>
              </p:txBody>
            </p:sp>
          </p:grp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5CFC4A7-B4E6-932D-459E-D52416706F92}"/>
                  </a:ext>
                </a:extLst>
              </p:cNvPr>
              <p:cNvSpPr txBox="1"/>
              <p:nvPr/>
            </p:nvSpPr>
            <p:spPr>
              <a:xfrm>
                <a:off x="7320370" y="590278"/>
                <a:ext cx="19845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Face Recognition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77" name="连接符: 肘形 76">
                <a:extLst>
                  <a:ext uri="{FF2B5EF4-FFF2-40B4-BE49-F238E27FC236}">
                    <a16:creationId xmlns:a16="http://schemas.microsoft.com/office/drawing/2014/main" id="{7A19437D-E049-1B42-EBCD-A5DF7721985F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rot="16200000" flipH="1">
                <a:off x="5035585" y="2134098"/>
                <a:ext cx="1570052" cy="2068541"/>
              </a:xfrm>
              <a:prstGeom prst="bentConnector2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2F8D43B4-F679-A35D-0E48-D96DE7C47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891" y="2010787"/>
                <a:ext cx="882602" cy="0"/>
              </a:xfrm>
              <a:prstGeom prst="straightConnector1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5CB2B29-427D-C08C-DFC8-CB7A9FCCBFD5}"/>
                  </a:ext>
                </a:extLst>
              </p:cNvPr>
              <p:cNvSpPr txBox="1"/>
              <p:nvPr/>
            </p:nvSpPr>
            <p:spPr>
              <a:xfrm>
                <a:off x="5862812" y="1464646"/>
                <a:ext cx="1091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Unmasked</a:t>
                </a:r>
              </a:p>
              <a:p>
                <a:r>
                  <a:rPr lang="en-US" altLang="zh-CN" sz="1200" dirty="0"/>
                  <a:t>testing data</a:t>
                </a:r>
                <a:endParaRPr lang="zh-CN" altLang="en-US" sz="1200" dirty="0"/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7825D3E-42EB-9568-4ECE-DD8FCBE1ABEF}"/>
                  </a:ext>
                </a:extLst>
              </p:cNvPr>
              <p:cNvSpPr txBox="1"/>
              <p:nvPr/>
            </p:nvSpPr>
            <p:spPr>
              <a:xfrm>
                <a:off x="5014387" y="3962646"/>
                <a:ext cx="17235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Masked testing data</a:t>
                </a:r>
                <a:endParaRPr lang="zh-CN" altLang="en-US" sz="1200" dirty="0"/>
              </a:p>
            </p:txBody>
          </p:sp>
        </p:grpSp>
      </p:grpSp>
      <p:sp>
        <p:nvSpPr>
          <p:cNvPr id="65" name="流程图: 过程 64">
            <a:extLst>
              <a:ext uri="{FF2B5EF4-FFF2-40B4-BE49-F238E27FC236}">
                <a16:creationId xmlns:a16="http://schemas.microsoft.com/office/drawing/2014/main" id="{28DF57D1-7826-02D9-E186-8E6C397A8DAE}"/>
              </a:ext>
            </a:extLst>
          </p:cNvPr>
          <p:cNvSpPr/>
          <p:nvPr/>
        </p:nvSpPr>
        <p:spPr>
          <a:xfrm>
            <a:off x="1020776" y="5100037"/>
            <a:ext cx="6015573" cy="1593011"/>
          </a:xfrm>
          <a:prstGeom prst="flowChartProcess">
            <a:avLst/>
          </a:prstGeom>
          <a:solidFill>
            <a:srgbClr val="FFFFFF">
              <a:alpha val="63922"/>
            </a:srgbClr>
          </a:solidFill>
          <a:ln w="127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803C0-E3C4-9F99-94EB-085E8DF9C1AD}"/>
              </a:ext>
            </a:extLst>
          </p:cNvPr>
          <p:cNvGrpSpPr/>
          <p:nvPr/>
        </p:nvGrpSpPr>
        <p:grpSpPr>
          <a:xfrm>
            <a:off x="9510965" y="3204005"/>
            <a:ext cx="1697227" cy="1788315"/>
            <a:chOff x="1167805" y="4039012"/>
            <a:chExt cx="1697227" cy="1788315"/>
          </a:xfrm>
        </p:grpSpPr>
        <p:sp>
          <p:nvSpPr>
            <p:cNvPr id="110" name="流程图: 过程 109">
              <a:extLst>
                <a:ext uri="{FF2B5EF4-FFF2-40B4-BE49-F238E27FC236}">
                  <a16:creationId xmlns:a16="http://schemas.microsoft.com/office/drawing/2014/main" id="{E43AC82B-2AC3-E351-CDDF-F789B1DF5E64}"/>
                </a:ext>
              </a:extLst>
            </p:cNvPr>
            <p:cNvSpPr/>
            <p:nvPr/>
          </p:nvSpPr>
          <p:spPr>
            <a:xfrm>
              <a:off x="1167805" y="4061506"/>
              <a:ext cx="1697227" cy="1765821"/>
            </a:xfrm>
            <a:prstGeom prst="flowChart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1311BFAE-9BB1-F3D1-6C55-EA643DB9C29D}"/>
                </a:ext>
              </a:extLst>
            </p:cNvPr>
            <p:cNvSpPr txBox="1"/>
            <p:nvPr/>
          </p:nvSpPr>
          <p:spPr>
            <a:xfrm>
              <a:off x="1187721" y="4039012"/>
              <a:ext cx="1646621" cy="416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Eyes detection</a:t>
              </a:r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5273FCC8-C9D7-2637-DDA2-9E653396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22" y="4903180"/>
              <a:ext cx="806230" cy="288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C19C4ADC-4696-262E-E96F-0C796FC1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22" y="5207579"/>
              <a:ext cx="806230" cy="288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77B20547-24EB-0DBC-3448-914F7B405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22" y="5512207"/>
              <a:ext cx="806231" cy="28800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A724491D-B10E-4EC8-13B8-7D2295E76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869" y="4903180"/>
              <a:ext cx="822049" cy="288000"/>
            </a:xfrm>
            <a:prstGeom prst="rect">
              <a:avLst/>
            </a:prstGeom>
          </p:spPr>
        </p:pic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4044E95B-E0CD-1136-3CB2-59CED01E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869" y="5206161"/>
              <a:ext cx="822049" cy="288000"/>
            </a:xfrm>
            <a:prstGeom prst="rect">
              <a:avLst/>
            </a:prstGeom>
          </p:spPr>
        </p:pic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C369B333-8C1D-57BE-DD81-3F6C3F12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869" y="5516744"/>
              <a:ext cx="822049" cy="2880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B4DD592C-2118-CEC5-6671-E550F880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21" y="4595458"/>
              <a:ext cx="806231" cy="288000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C88F1FA9-61BF-8CFE-F5C7-B85030E9F5A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00" y="4592597"/>
              <a:ext cx="822486" cy="288000"/>
            </a:xfrm>
            <a:prstGeom prst="rect">
              <a:avLst/>
            </a:prstGeom>
          </p:spPr>
        </p:pic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DEF0F171-F289-6A48-EC00-EC634093BBA8}"/>
              </a:ext>
            </a:extLst>
          </p:cNvPr>
          <p:cNvSpPr txBox="1"/>
          <p:nvPr/>
        </p:nvSpPr>
        <p:spPr>
          <a:xfrm>
            <a:off x="5549808" y="3200487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Masked training set</a:t>
            </a:r>
            <a:endParaRPr lang="zh-CN" altLang="en-US" sz="1200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E817FACD-3A18-ED04-2770-EBC8C142E0D5}"/>
              </a:ext>
            </a:extLst>
          </p:cNvPr>
          <p:cNvSpPr txBox="1"/>
          <p:nvPr/>
        </p:nvSpPr>
        <p:spPr>
          <a:xfrm>
            <a:off x="839030" y="4614461"/>
            <a:ext cx="5778041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800" dirty="0">
                <a:latin typeface="+mn-lt"/>
                <a:ea typeface="+mn-ea"/>
              </a:rPr>
              <a:t>Bonus level (Masked Unmasked Face Matching)</a:t>
            </a:r>
          </a:p>
        </p:txBody>
      </p:sp>
      <p:sp>
        <p:nvSpPr>
          <p:cNvPr id="111" name="流程图: 过程 110">
            <a:extLst>
              <a:ext uri="{FF2B5EF4-FFF2-40B4-BE49-F238E27FC236}">
                <a16:creationId xmlns:a16="http://schemas.microsoft.com/office/drawing/2014/main" id="{0B809A46-5663-11E2-0C84-D3F63E0106A3}"/>
              </a:ext>
            </a:extLst>
          </p:cNvPr>
          <p:cNvSpPr/>
          <p:nvPr/>
        </p:nvSpPr>
        <p:spPr>
          <a:xfrm>
            <a:off x="1168545" y="5236979"/>
            <a:ext cx="10010533" cy="1195911"/>
          </a:xfrm>
          <a:prstGeom prst="flowChartProcess">
            <a:avLst/>
          </a:prstGeom>
          <a:solidFill>
            <a:schemeClr val="accent1">
              <a:lumMod val="20000"/>
              <a:lumOff val="80000"/>
              <a:alpha val="57000"/>
            </a:schemeClr>
          </a:solidFill>
          <a:ln w="127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B5329CD-A098-9796-AB08-9CA7CD3DD941}"/>
              </a:ext>
            </a:extLst>
          </p:cNvPr>
          <p:cNvSpPr txBox="1"/>
          <p:nvPr/>
        </p:nvSpPr>
        <p:spPr>
          <a:xfrm>
            <a:off x="1310751" y="5683836"/>
            <a:ext cx="3786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Eigenface with Importance </a:t>
            </a:r>
          </a:p>
          <a:p>
            <a:r>
              <a:rPr lang="en-US" altLang="zh-CN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Weights(EIW) Decomposition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A20038-6813-3349-CAEF-B8A420A0513C}"/>
              </a:ext>
            </a:extLst>
          </p:cNvPr>
          <p:cNvGrpSpPr/>
          <p:nvPr/>
        </p:nvGrpSpPr>
        <p:grpSpPr>
          <a:xfrm>
            <a:off x="4306626" y="5434867"/>
            <a:ext cx="6153049" cy="885600"/>
            <a:chOff x="4195154" y="5395652"/>
            <a:chExt cx="6153049" cy="88560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C61DB3D-9730-F4F1-B325-3650B7B0A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603" y="5395652"/>
              <a:ext cx="885600" cy="8856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E3FBD53-2075-399D-7346-5E705124B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114" y="5395652"/>
              <a:ext cx="885600" cy="8856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138E5B9-300C-1417-1BF5-5994DE3E1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624" y="5395652"/>
              <a:ext cx="885600" cy="8856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CFAE4FF-5A3B-AA62-4C46-21A4C3D7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134" y="5395652"/>
              <a:ext cx="885600" cy="8856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B254935-F304-4BE3-6DFC-DCCBE95A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154" y="5395652"/>
              <a:ext cx="885600" cy="8856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D4F4876-15F9-98B1-37CE-CC3B6BCC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644" y="5395652"/>
              <a:ext cx="885600" cy="885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EDCBD5-5255-DA8F-6423-6E7C5CAF90E1}"/>
              </a:ext>
            </a:extLst>
          </p:cNvPr>
          <p:cNvGrpSpPr/>
          <p:nvPr/>
        </p:nvGrpSpPr>
        <p:grpSpPr>
          <a:xfrm>
            <a:off x="7473897" y="3222572"/>
            <a:ext cx="1921808" cy="1751183"/>
            <a:chOff x="1151391" y="4061505"/>
            <a:chExt cx="1211792" cy="1751183"/>
          </a:xfrm>
        </p:grpSpPr>
        <p:sp>
          <p:nvSpPr>
            <p:cNvPr id="15" name="流程图: 过程 109">
              <a:extLst>
                <a:ext uri="{FF2B5EF4-FFF2-40B4-BE49-F238E27FC236}">
                  <a16:creationId xmlns:a16="http://schemas.microsoft.com/office/drawing/2014/main" id="{21EE2686-B86A-CE56-0C76-06C2ADFE71F8}"/>
                </a:ext>
              </a:extLst>
            </p:cNvPr>
            <p:cNvSpPr/>
            <p:nvPr/>
          </p:nvSpPr>
          <p:spPr>
            <a:xfrm>
              <a:off x="1167805" y="4061505"/>
              <a:ext cx="1178523" cy="1751183"/>
            </a:xfrm>
            <a:prstGeom prst="flowChart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11">
              <a:extLst>
                <a:ext uri="{FF2B5EF4-FFF2-40B4-BE49-F238E27FC236}">
                  <a16:creationId xmlns:a16="http://schemas.microsoft.com/office/drawing/2014/main" id="{D6EE6C05-1B1F-3CEC-210C-A0EC971E657E}"/>
                </a:ext>
              </a:extLst>
            </p:cNvPr>
            <p:cNvSpPr txBox="1"/>
            <p:nvPr/>
          </p:nvSpPr>
          <p:spPr>
            <a:xfrm>
              <a:off x="1151391" y="4329612"/>
              <a:ext cx="121179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Robust face recognition with sparse representation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1470F3-B6C1-BC8A-45B8-EC024E4BA095}"/>
              </a:ext>
            </a:extLst>
          </p:cNvPr>
          <p:cNvGrpSpPr/>
          <p:nvPr/>
        </p:nvGrpSpPr>
        <p:grpSpPr>
          <a:xfrm>
            <a:off x="7481826" y="1815241"/>
            <a:ext cx="3782623" cy="885019"/>
            <a:chOff x="7437468" y="1801780"/>
            <a:chExt cx="3782623" cy="885019"/>
          </a:xfrm>
        </p:grpSpPr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CF755AC-C480-1761-F4B2-9C79C4F6F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5072" y="1801780"/>
              <a:ext cx="885019" cy="885018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0CE59BCE-2DF1-9F0F-8AFD-EC134A11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4" y="1801780"/>
              <a:ext cx="885019" cy="885019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5B5CAAF0-E615-9AE6-9727-E8D117E6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468" y="1801780"/>
              <a:ext cx="885019" cy="885019"/>
            </a:xfrm>
            <a:prstGeom prst="rect">
              <a:avLst/>
            </a:prstGeom>
          </p:spPr>
        </p:pic>
        <p:pic>
          <p:nvPicPr>
            <p:cNvPr id="45" name="Picture 44" descr="A blurry image of a person&#10;&#10;Description automatically generated with low confidence">
              <a:extLst>
                <a:ext uri="{FF2B5EF4-FFF2-40B4-BE49-F238E27FC236}">
                  <a16:creationId xmlns:a16="http://schemas.microsoft.com/office/drawing/2014/main" id="{2E846A5E-FBF6-F58C-2EF6-B31960D79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6200" y="1807027"/>
              <a:ext cx="874524" cy="874524"/>
            </a:xfrm>
            <a:prstGeom prst="rect">
              <a:avLst/>
            </a:prstGeom>
          </p:spPr>
        </p:pic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6B4269-1A84-5ECC-921A-203AF4616DCD}"/>
              </a:ext>
            </a:extLst>
          </p:cNvPr>
          <p:cNvCxnSpPr/>
          <p:nvPr/>
        </p:nvCxnSpPr>
        <p:spPr>
          <a:xfrm>
            <a:off x="5269549" y="3326301"/>
            <a:ext cx="0" cy="1364707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46BD7B2B-FF4E-AD57-69C1-024AB297FA8D}"/>
              </a:ext>
            </a:extLst>
          </p:cNvPr>
          <p:cNvCxnSpPr>
            <a:cxnSpLocks/>
          </p:cNvCxnSpPr>
          <p:nvPr/>
        </p:nvCxnSpPr>
        <p:spPr>
          <a:xfrm>
            <a:off x="2862092" y="2616394"/>
            <a:ext cx="4475929" cy="909932"/>
          </a:xfrm>
          <a:prstGeom prst="bentConnector3">
            <a:avLst>
              <a:gd name="adj1" fmla="val 153"/>
            </a:avLst>
          </a:prstGeom>
          <a:ln>
            <a:solidFill>
              <a:schemeClr val="accent1"/>
            </a:solidFill>
            <a:prstDash val="sysDot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3E9EFA2-584A-7D6A-F0A1-08A1DAA3A134}"/>
              </a:ext>
            </a:extLst>
          </p:cNvPr>
          <p:cNvCxnSpPr>
            <a:cxnSpLocks/>
          </p:cNvCxnSpPr>
          <p:nvPr/>
        </p:nvCxnSpPr>
        <p:spPr>
          <a:xfrm>
            <a:off x="1849088" y="2616394"/>
            <a:ext cx="0" cy="2157737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文本框 125">
            <a:extLst>
              <a:ext uri="{FF2B5EF4-FFF2-40B4-BE49-F238E27FC236}">
                <a16:creationId xmlns:a16="http://schemas.microsoft.com/office/drawing/2014/main" id="{E09932D3-411F-3689-D2D3-780D2939ADE0}"/>
              </a:ext>
            </a:extLst>
          </p:cNvPr>
          <p:cNvSpPr txBox="1"/>
          <p:nvPr/>
        </p:nvSpPr>
        <p:spPr>
          <a:xfrm>
            <a:off x="847145" y="3208109"/>
            <a:ext cx="100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Unmasked training set</a:t>
            </a:r>
            <a:endParaRPr lang="zh-CN" altLang="en-US" sz="1200" dirty="0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1D75E045-7843-86F1-EA4B-20D87E2EB0C7}"/>
              </a:ext>
            </a:extLst>
          </p:cNvPr>
          <p:cNvCxnSpPr>
            <a:cxnSpLocks/>
          </p:cNvCxnSpPr>
          <p:nvPr/>
        </p:nvCxnSpPr>
        <p:spPr>
          <a:xfrm flipV="1">
            <a:off x="1842005" y="2332047"/>
            <a:ext cx="5513982" cy="727687"/>
          </a:xfrm>
          <a:prstGeom prst="bentConnector3">
            <a:avLst>
              <a:gd name="adj1" fmla="val 67346"/>
            </a:avLst>
          </a:prstGeom>
          <a:ln>
            <a:solidFill>
              <a:schemeClr val="accent1"/>
            </a:solidFill>
            <a:prstDash val="sysDot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文本框 125">
            <a:extLst>
              <a:ext uri="{FF2B5EF4-FFF2-40B4-BE49-F238E27FC236}">
                <a16:creationId xmlns:a16="http://schemas.microsoft.com/office/drawing/2014/main" id="{5D75D8D5-432D-516A-2F36-BF4452A9954A}"/>
              </a:ext>
            </a:extLst>
          </p:cNvPr>
          <p:cNvSpPr txBox="1"/>
          <p:nvPr/>
        </p:nvSpPr>
        <p:spPr>
          <a:xfrm>
            <a:off x="5517440" y="2413052"/>
            <a:ext cx="1829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Unmasked training set</a:t>
            </a:r>
            <a:endParaRPr lang="zh-CN" altLang="en-US" sz="1200" dirty="0"/>
          </a:p>
        </p:txBody>
      </p:sp>
      <p:cxnSp>
        <p:nvCxnSpPr>
          <p:cNvPr id="93" name="直接箭头连接符 88">
            <a:extLst>
              <a:ext uri="{FF2B5EF4-FFF2-40B4-BE49-F238E27FC236}">
                <a16:creationId xmlns:a16="http://schemas.microsoft.com/office/drawing/2014/main" id="{110CCB0D-7EC3-E625-3ACE-6DBAE4B6CE7E}"/>
              </a:ext>
            </a:extLst>
          </p:cNvPr>
          <p:cNvCxnSpPr>
            <a:cxnSpLocks/>
          </p:cNvCxnSpPr>
          <p:nvPr/>
        </p:nvCxnSpPr>
        <p:spPr>
          <a:xfrm>
            <a:off x="3383595" y="1974395"/>
            <a:ext cx="653229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BAA2043-4A51-0C45-F7C6-AE3355BC1704}"/>
              </a:ext>
            </a:extLst>
          </p:cNvPr>
          <p:cNvCxnSpPr>
            <a:cxnSpLocks/>
          </p:cNvCxnSpPr>
          <p:nvPr/>
        </p:nvCxnSpPr>
        <p:spPr>
          <a:xfrm>
            <a:off x="3377771" y="1768652"/>
            <a:ext cx="1230658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5032DF6-B604-EB24-1633-1F84B1118B00}"/>
              </a:ext>
            </a:extLst>
          </p:cNvPr>
          <p:cNvGrpSpPr/>
          <p:nvPr/>
        </p:nvGrpSpPr>
        <p:grpSpPr>
          <a:xfrm>
            <a:off x="4637059" y="273659"/>
            <a:ext cx="2530376" cy="994445"/>
            <a:chOff x="2335892" y="3620016"/>
            <a:chExt cx="2530376" cy="994445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BEEDF5DC-79FA-F084-716C-1C95779BB909}"/>
                </a:ext>
              </a:extLst>
            </p:cNvPr>
            <p:cNvSpPr/>
            <p:nvPr/>
          </p:nvSpPr>
          <p:spPr>
            <a:xfrm>
              <a:off x="2335892" y="3620016"/>
              <a:ext cx="2503211" cy="994445"/>
            </a:xfrm>
            <a:prstGeom prst="roundRect">
              <a:avLst/>
            </a:prstGeom>
            <a:solidFill>
              <a:schemeClr val="bg1">
                <a:alpha val="79771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1EF826B-A563-ECA3-530B-490855A10832}"/>
                </a:ext>
              </a:extLst>
            </p:cNvPr>
            <p:cNvGrpSpPr/>
            <p:nvPr/>
          </p:nvGrpSpPr>
          <p:grpSpPr>
            <a:xfrm>
              <a:off x="2560731" y="3824859"/>
              <a:ext cx="2305537" cy="637525"/>
              <a:chOff x="4706887" y="462411"/>
              <a:chExt cx="2685983" cy="677490"/>
            </a:xfrm>
          </p:grpSpPr>
          <p:cxnSp>
            <p:nvCxnSpPr>
              <p:cNvPr id="109" name="直接箭头连接符 88">
                <a:extLst>
                  <a:ext uri="{FF2B5EF4-FFF2-40B4-BE49-F238E27FC236}">
                    <a16:creationId xmlns:a16="http://schemas.microsoft.com/office/drawing/2014/main" id="{E0B5F3D2-72C3-93C9-BF36-F9177C713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6887" y="650535"/>
                <a:ext cx="381198" cy="0"/>
              </a:xfrm>
              <a:prstGeom prst="straightConnector1">
                <a:avLst/>
              </a:prstGeom>
              <a:ln w="381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23" name="文本框 67">
                <a:extLst>
                  <a:ext uri="{FF2B5EF4-FFF2-40B4-BE49-F238E27FC236}">
                    <a16:creationId xmlns:a16="http://schemas.microsoft.com/office/drawing/2014/main" id="{19261449-A10B-3C4A-42E2-FEE76B282369}"/>
                  </a:ext>
                </a:extLst>
              </p:cNvPr>
              <p:cNvSpPr txBox="1"/>
              <p:nvPr/>
            </p:nvSpPr>
            <p:spPr>
              <a:xfrm>
                <a:off x="5087545" y="462411"/>
                <a:ext cx="22504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Testing Data Flow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01C64CF4-ADC6-7088-107A-DB61BDF2E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183" y="954435"/>
                <a:ext cx="364362" cy="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prstDash val="sysDot"/>
                <a:headEnd type="oval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文本框 67">
                <a:extLst>
                  <a:ext uri="{FF2B5EF4-FFF2-40B4-BE49-F238E27FC236}">
                    <a16:creationId xmlns:a16="http://schemas.microsoft.com/office/drawing/2014/main" id="{2A91B4F1-2929-49A1-9070-9979BEED0154}"/>
                  </a:ext>
                </a:extLst>
              </p:cNvPr>
              <p:cNvSpPr txBox="1"/>
              <p:nvPr/>
            </p:nvSpPr>
            <p:spPr>
              <a:xfrm>
                <a:off x="5087545" y="780124"/>
                <a:ext cx="2305325" cy="35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 panose="02010609060101010101" pitchFamily="49" charset="-122"/>
                    <a:cs typeface="+mn-cs"/>
                  </a:rPr>
                  <a:t>Training Data Flow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 panose="02010609060101010101" pitchFamily="49" charset="-122"/>
                  <a:cs typeface="+mn-cs"/>
                </a:endParaRPr>
              </a:p>
            </p:txBody>
          </p:sp>
        </p:grpSp>
      </p:grpSp>
      <p:sp>
        <p:nvSpPr>
          <p:cNvPr id="134" name="文本框 129">
            <a:extLst>
              <a:ext uri="{FF2B5EF4-FFF2-40B4-BE49-F238E27FC236}">
                <a16:creationId xmlns:a16="http://schemas.microsoft.com/office/drawing/2014/main" id="{95ECB980-4427-6F5E-7DA5-623D65811442}"/>
              </a:ext>
            </a:extLst>
          </p:cNvPr>
          <p:cNvSpPr txBox="1"/>
          <p:nvPr/>
        </p:nvSpPr>
        <p:spPr>
          <a:xfrm>
            <a:off x="1319837" y="5358666"/>
            <a:ext cx="3786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Unified Model</a:t>
            </a:r>
          </a:p>
        </p:txBody>
      </p:sp>
    </p:spTree>
    <p:extLst>
      <p:ext uri="{BB962C8B-B14F-4D97-AF65-F5344CB8AC3E}">
        <p14:creationId xmlns:p14="http://schemas.microsoft.com/office/powerpoint/2010/main" val="338124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PREPROCESSING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7B956D8-D689-4B21-FAC5-287067510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880" y="1572422"/>
                <a:ext cx="6409949" cy="5299194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en-CN" dirty="0"/>
                  <a:t>Steps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Original image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</a:t>
                </a:r>
                <a:r>
                  <a:rPr lang="en-CN" dirty="0"/>
                  <a:t>eature points extraction via </a:t>
                </a:r>
                <a:r>
                  <a:rPr lang="en-CN" i="1" dirty="0"/>
                  <a:t>dlib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Image rotation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404040"/>
                    </a:solidFill>
                  </a:rPr>
                  <a:t>avoid the effect of head tilting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404040"/>
                    </a:solidFill>
                  </a:rPr>
                  <a:t>orientation vector: top point of nose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srgbClr val="404040"/>
                    </a:solidFill>
                  </a:rPr>
                  <a:t>middle point of jaw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404040"/>
                    </a:solidFill>
                  </a:rPr>
                  <a:t>Rotate so that the orientation vector is vertical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Face Image extracted and scaled to the same size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Keep all three RGB channels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404040"/>
                    </a:solidFill>
                  </a:rPr>
                  <a:t>increases the accuracy of detection by 8% compared to grayscale image</a:t>
                </a:r>
                <a:endParaRPr lang="en-CN" dirty="0">
                  <a:solidFill>
                    <a:srgbClr val="404040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7B956D8-D689-4B21-FAC5-287067510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880" y="1572422"/>
                <a:ext cx="6409949" cy="5299194"/>
              </a:xfrm>
              <a:blipFill>
                <a:blip r:embed="rId3"/>
                <a:stretch>
                  <a:fillRect l="-1581" t="-11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image30088720">
            <a:extLst>
              <a:ext uri="{FF2B5EF4-FFF2-40B4-BE49-F238E27FC236}">
                <a16:creationId xmlns:a16="http://schemas.microsoft.com/office/drawing/2014/main" id="{966E625C-1342-B81E-A9C9-5430A115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935" y="2332691"/>
            <a:ext cx="1752191" cy="13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image30088512">
            <a:extLst>
              <a:ext uri="{FF2B5EF4-FFF2-40B4-BE49-F238E27FC236}">
                <a16:creationId xmlns:a16="http://schemas.microsoft.com/office/drawing/2014/main" id="{6984DF22-E6F5-2CF4-9CB8-B698AECA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75" y="3974754"/>
            <a:ext cx="1516940" cy="15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30097040">
            <a:extLst>
              <a:ext uri="{FF2B5EF4-FFF2-40B4-BE49-F238E27FC236}">
                <a16:creationId xmlns:a16="http://schemas.microsoft.com/office/drawing/2014/main" id="{16BCBE4B-7B93-F4E5-1038-9E9CF213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936" y="3739503"/>
            <a:ext cx="1752191" cy="17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940C1B-79EC-751F-AA5D-6476C62DE148}"/>
              </a:ext>
            </a:extLst>
          </p:cNvPr>
          <p:cNvCxnSpPr>
            <a:cxnSpLocks/>
          </p:cNvCxnSpPr>
          <p:nvPr/>
        </p:nvCxnSpPr>
        <p:spPr>
          <a:xfrm flipH="1" flipV="1">
            <a:off x="8342064" y="4113361"/>
            <a:ext cx="326067" cy="12888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D9A677-2401-8A32-4821-91B01F133CAF}"/>
              </a:ext>
            </a:extLst>
          </p:cNvPr>
          <p:cNvSpPr/>
          <p:nvPr/>
        </p:nvSpPr>
        <p:spPr>
          <a:xfrm>
            <a:off x="9698167" y="3650512"/>
            <a:ext cx="289367" cy="57150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4" descr="page1image30089968">
            <a:extLst>
              <a:ext uri="{FF2B5EF4-FFF2-40B4-BE49-F238E27FC236}">
                <a16:creationId xmlns:a16="http://schemas.microsoft.com/office/drawing/2014/main" id="{E90D5B03-05F4-1CB5-CECD-B51ECA2F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75" y="2332691"/>
            <a:ext cx="1516940" cy="15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780000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780000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FEATURE EXTRACTION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7B956D8-D689-4B21-FAC5-287067510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880" y="2054409"/>
                <a:ext cx="7465863" cy="5299194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en-US" dirty="0"/>
                  <a:t>Principal Component Analysis (PCA)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SVD decomposition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Each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line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X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represents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a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face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, 750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lines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in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total</m:t>
                    </m:r>
                  </m:oMath>
                </a14:m>
                <a:endParaRPr lang="en-US" altLang="zh-CN" sz="18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Each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line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a:rPr lang="en-US" altLang="zh-CN" sz="180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 sz="18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333333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represents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an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eigenface</m:t>
                    </m:r>
                  </m:oMath>
                </a14:m>
                <a:r>
                  <a:rPr lang="en-US" altLang="zh-CN" sz="1800" dirty="0">
                    <a:solidFill>
                      <a:srgbClr val="333333"/>
                    </a:solidFill>
                    <a:latin typeface="-apple-system"/>
                  </a:rPr>
                  <a:t>, 30 faces in total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represents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projection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X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on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the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rgbClr val="333333"/>
                        </a:solidFill>
                        <a:latin typeface="-apple-system"/>
                      </a:rPr>
                      <m:t>eigenfaces</m:t>
                    </m:r>
                  </m:oMath>
                </a14:m>
                <a:endParaRPr lang="en-US" altLang="zh-CN" dirty="0">
                  <a:solidFill>
                    <a:srgbClr val="333333"/>
                  </a:solidFill>
                  <a:latin typeface="-apple-system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Decompose image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 trained.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333333"/>
                    </a:solidFill>
                    <a:latin typeface="-apple-system"/>
                  </a:rPr>
                  <a:t> is the feature of the image.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l-GR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CN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1600" dirty="0">
                  <a:solidFill>
                    <a:srgbClr val="333333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7B956D8-D689-4B21-FAC5-287067510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880" y="2054409"/>
                <a:ext cx="7465863" cy="5299194"/>
              </a:xfrm>
              <a:blipFill>
                <a:blip r:embed="rId3"/>
                <a:stretch>
                  <a:fillRect l="-1358" t="-11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6C71718-3328-E729-4AA6-BD64842E0F56}"/>
              </a:ext>
            </a:extLst>
          </p:cNvPr>
          <p:cNvGrpSpPr/>
          <p:nvPr/>
        </p:nvGrpSpPr>
        <p:grpSpPr>
          <a:xfrm>
            <a:off x="8669455" y="2347589"/>
            <a:ext cx="2638307" cy="2580891"/>
            <a:chOff x="8669455" y="1518911"/>
            <a:chExt cx="2638307" cy="2580891"/>
          </a:xfrm>
        </p:grpSpPr>
        <p:pic>
          <p:nvPicPr>
            <p:cNvPr id="9" name="图片 12">
              <a:extLst>
                <a:ext uri="{FF2B5EF4-FFF2-40B4-BE49-F238E27FC236}">
                  <a16:creationId xmlns:a16="http://schemas.microsoft.com/office/drawing/2014/main" id="{511D04A3-C7DF-E9FD-CB77-BA417DC0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537" y="2838938"/>
              <a:ext cx="1279225" cy="1257336"/>
            </a:xfrm>
            <a:prstGeom prst="rect">
              <a:avLst/>
            </a:prstGeom>
          </p:spPr>
        </p:pic>
        <p:pic>
          <p:nvPicPr>
            <p:cNvPr id="10" name="图片 13">
              <a:extLst>
                <a:ext uri="{FF2B5EF4-FFF2-40B4-BE49-F238E27FC236}">
                  <a16:creationId xmlns:a16="http://schemas.microsoft.com/office/drawing/2014/main" id="{CA12167B-6592-5E6F-3C77-60945132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537" y="1518911"/>
              <a:ext cx="1263622" cy="1242000"/>
            </a:xfrm>
            <a:prstGeom prst="rect">
              <a:avLst/>
            </a:prstGeom>
          </p:spPr>
        </p:pic>
        <p:pic>
          <p:nvPicPr>
            <p:cNvPr id="11" name="图片 14">
              <a:extLst>
                <a:ext uri="{FF2B5EF4-FFF2-40B4-BE49-F238E27FC236}">
                  <a16:creationId xmlns:a16="http://schemas.microsoft.com/office/drawing/2014/main" id="{44F589FB-11B3-7215-2C61-1DAAEA0D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455" y="1518911"/>
              <a:ext cx="1260863" cy="1239288"/>
            </a:xfrm>
            <a:prstGeom prst="rect">
              <a:avLst/>
            </a:prstGeom>
          </p:spPr>
        </p:pic>
        <p:pic>
          <p:nvPicPr>
            <p:cNvPr id="4" name="Picture 3" descr="A blurry image of a person&#10;&#10;Description automatically generated with low confidence">
              <a:extLst>
                <a:ext uri="{FF2B5EF4-FFF2-40B4-BE49-F238E27FC236}">
                  <a16:creationId xmlns:a16="http://schemas.microsoft.com/office/drawing/2014/main" id="{C87C27E6-E98A-082C-58F2-888B68D4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455" y="2838938"/>
              <a:ext cx="1260864" cy="1260864"/>
            </a:xfrm>
            <a:prstGeom prst="rect">
              <a:avLst/>
            </a:prstGeom>
          </p:spPr>
        </p:pic>
      </p:grpSp>
      <p:sp>
        <p:nvSpPr>
          <p:cNvPr id="13" name="文本框 18">
            <a:extLst>
              <a:ext uri="{FF2B5EF4-FFF2-40B4-BE49-F238E27FC236}">
                <a16:creationId xmlns:a16="http://schemas.microsoft.com/office/drawing/2014/main" id="{1E9DC718-FA05-9A1C-B41E-EC17EAD65E5F}"/>
              </a:ext>
            </a:extLst>
          </p:cNvPr>
          <p:cNvSpPr txBox="1"/>
          <p:nvPr/>
        </p:nvSpPr>
        <p:spPr>
          <a:xfrm>
            <a:off x="9212622" y="5002979"/>
            <a:ext cx="145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atin typeface="Baskerville" panose="02020502070401020303" pitchFamily="18" charset="0"/>
                <a:ea typeface="Baskerville" panose="02020502070401020303" pitchFamily="18" charset="0"/>
                <a:cs typeface="Arial" panose="020B0604020202020204" pitchFamily="34" charset="0"/>
              </a:rPr>
              <a:t>Figure: </a:t>
            </a:r>
            <a:r>
              <a:rPr lang="en-US" altLang="zh-CN" sz="1400" i="1" dirty="0">
                <a:latin typeface="Baskerville" panose="02020502070401020303" pitchFamily="18" charset="0"/>
                <a:ea typeface="Baskerville" panose="02020502070401020303" pitchFamily="18" charset="0"/>
                <a:cs typeface="Arial" panose="020B0604020202020204" pitchFamily="34" charset="0"/>
              </a:rPr>
              <a:t>Eigenfaces</a:t>
            </a:r>
            <a:endParaRPr lang="en-US" sz="14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1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endParaRPr lang="zh-CN" alt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B956D8-D689-4B21-FAC5-28706751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862017"/>
            <a:ext cx="7565876" cy="5299194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SVM classifier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X: the feature of the face image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Y: </a:t>
            </a:r>
            <a:r>
              <a:rPr lang="en-US" dirty="0"/>
              <a:t>the belonging of the face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Calculate its confidence level on 50-class-classification (information entropy or </a:t>
            </a:r>
            <a:r>
              <a:rPr lang="en-US" b="1" dirty="0"/>
              <a:t>maximum probability</a:t>
            </a:r>
            <a:r>
              <a:rPr lang="en-US" dirty="0"/>
              <a:t>) to determine whether the face belongs to a positive test subject.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Expert level solved?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T2: Unmasked Face Recognition: ROC AUC 0.91</a:t>
            </a:r>
            <a:r>
              <a:rPr lang="zh-CN" altLang="en-US" dirty="0"/>
              <a:t> </a:t>
            </a:r>
            <a:r>
              <a:rPr lang="en-US" dirty="0"/>
              <a:t>✅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T3: Masked Face Recognition (temporally): ROC AUC only 0.74?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§"/>
            </a:pP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942282-A22D-E88A-8C02-89CC3E94DCE3}"/>
              </a:ext>
            </a:extLst>
          </p:cNvPr>
          <p:cNvGrpSpPr/>
          <p:nvPr/>
        </p:nvGrpSpPr>
        <p:grpSpPr>
          <a:xfrm>
            <a:off x="8807430" y="1051561"/>
            <a:ext cx="2366610" cy="2442216"/>
            <a:chOff x="8807430" y="1051561"/>
            <a:chExt cx="2366610" cy="2442216"/>
          </a:xfrm>
        </p:grpSpPr>
        <p:sp>
          <p:nvSpPr>
            <p:cNvPr id="12" name="文本框 18">
              <a:extLst>
                <a:ext uri="{FF2B5EF4-FFF2-40B4-BE49-F238E27FC236}">
                  <a16:creationId xmlns:a16="http://schemas.microsoft.com/office/drawing/2014/main" id="{D570C7F1-C8B8-E5DA-D4CD-0B6CC5D02EF9}"/>
                </a:ext>
              </a:extLst>
            </p:cNvPr>
            <p:cNvSpPr txBox="1"/>
            <p:nvPr/>
          </p:nvSpPr>
          <p:spPr>
            <a:xfrm>
              <a:off x="8807430" y="3186000"/>
              <a:ext cx="23666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Figure: </a:t>
              </a:r>
              <a:r>
                <a:rPr lang="en-US" sz="1400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Confusion Matrix of T2</a:t>
              </a:r>
              <a:endParaRPr lang="en-US" sz="1400" i="1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  <p:pic>
          <p:nvPicPr>
            <p:cNvPr id="5121" name="Picture 1" descr="page1image30087472">
              <a:extLst>
                <a:ext uri="{FF2B5EF4-FFF2-40B4-BE49-F238E27FC236}">
                  <a16:creationId xmlns:a16="http://schemas.microsoft.com/office/drawing/2014/main" id="{BBA414E1-3B6A-3D9E-398E-BAA813DED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788" y="1051561"/>
              <a:ext cx="2049894" cy="204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25DE2F-7720-BCF2-60F5-1FF9752A9AA4}"/>
              </a:ext>
            </a:extLst>
          </p:cNvPr>
          <p:cNvGrpSpPr/>
          <p:nvPr/>
        </p:nvGrpSpPr>
        <p:grpSpPr>
          <a:xfrm>
            <a:off x="8730280" y="3429000"/>
            <a:ext cx="2520910" cy="2828687"/>
            <a:chOff x="8730280" y="3429000"/>
            <a:chExt cx="2520910" cy="28286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8D0DAA-7053-7817-F8DC-2724C23A4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0" y="3429000"/>
              <a:ext cx="2520910" cy="2520910"/>
            </a:xfrm>
            <a:prstGeom prst="rect">
              <a:avLst/>
            </a:prstGeom>
          </p:spPr>
        </p:pic>
        <p:sp>
          <p:nvSpPr>
            <p:cNvPr id="5" name="文本框 18">
              <a:extLst>
                <a:ext uri="{FF2B5EF4-FFF2-40B4-BE49-F238E27FC236}">
                  <a16:creationId xmlns:a16="http://schemas.microsoft.com/office/drawing/2014/main" id="{F4A58557-93D3-9A20-F2BB-E8A695BC10C0}"/>
                </a:ext>
              </a:extLst>
            </p:cNvPr>
            <p:cNvSpPr txBox="1"/>
            <p:nvPr/>
          </p:nvSpPr>
          <p:spPr>
            <a:xfrm>
              <a:off x="9144767" y="5949910"/>
              <a:ext cx="15937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Figure: </a:t>
              </a:r>
              <a:r>
                <a:rPr lang="en-US" sz="1400" i="1" dirty="0">
                  <a:latin typeface="Baskerville" panose="02020502070401020303" pitchFamily="18" charset="0"/>
                  <a:ea typeface="Baskerville" panose="02020502070401020303" pitchFamily="18" charset="0"/>
                  <a:cs typeface="Arial" panose="020B0604020202020204" pitchFamily="34" charset="0"/>
                </a:rPr>
                <a:t>ROC of T2</a:t>
              </a:r>
              <a:endParaRPr lang="en-US" sz="1400" i="1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4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WAY TO THE FINAL MODEL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6F7F0-6241-F63D-8800-8C3AE6F12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880" y="1051560"/>
                <a:ext cx="10972800" cy="5299194"/>
              </a:xfrm>
            </p:spPr>
            <p:txBody>
              <a:bodyPr/>
              <a:lstStyle/>
              <a:p>
                <a:r>
                  <a:rPr lang="en-US" altLang="zh-CN" dirty="0"/>
                  <a:t>S</a:t>
                </a:r>
                <a:r>
                  <a:rPr lang="en-US" altLang="zh-CN" noProof="0" dirty="0"/>
                  <a:t>parse </a:t>
                </a:r>
                <a:r>
                  <a:rPr lang="en-US" altLang="zh-CN" dirty="0"/>
                  <a:t>F</a:t>
                </a:r>
                <a:r>
                  <a:rPr lang="en-US" altLang="zh-CN" noProof="0" dirty="0"/>
                  <a:t>ace </a:t>
                </a:r>
                <a:r>
                  <a:rPr lang="en-US" altLang="zh-CN" dirty="0"/>
                  <a:t>R</a:t>
                </a:r>
                <a:r>
                  <a:rPr lang="en-US" altLang="zh-CN" noProof="0" dirty="0" err="1"/>
                  <a:t>epresentation</a:t>
                </a:r>
                <a:r>
                  <a:rPr lang="en-US" altLang="zh-CN" baseline="30000" noProof="0" dirty="0"/>
                  <a:t>[1]</a:t>
                </a:r>
                <a:endParaRPr lang="en-US" altLang="zh-CN" sz="2000" baseline="30000" noProof="0" dirty="0"/>
              </a:p>
              <a:p>
                <a:pPr lvl="1"/>
                <a:r>
                  <a:rPr lang="en-US" altLang="zh-CN" dirty="0"/>
                  <a:t>Assumption: a face image can be represented as linear combination of other face images of the same individual</a:t>
                </a:r>
              </a:p>
              <a:p>
                <a:pPr lvl="1"/>
                <a:r>
                  <a:rPr lang="en-US" altLang="zh-CN" dirty="0"/>
                  <a:t>Sparsity: big parameters on the same individual, small parameters on other individuals</a:t>
                </a:r>
              </a:p>
              <a:p>
                <a:pPr lvl="1"/>
                <a:r>
                  <a:rPr lang="en-US" altLang="zh-CN" dirty="0"/>
                  <a:t>Optimization: second-order cone programming:</a:t>
                </a:r>
              </a:p>
              <a:p>
                <a:pPr marL="457200" lvl="1" indent="0">
                  <a:buNone/>
                </a:pPr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1800" dirty="0"/>
              </a:p>
              <a:p>
                <a:pPr marL="457200" lvl="1" indent="0">
                  <a:buNone/>
                </a:pPr>
                <a:endParaRPr lang="en-US" altLang="zh-CN" sz="1600" dirty="0"/>
              </a:p>
              <a:p>
                <a:pPr lvl="1"/>
                <a:r>
                  <a:rPr lang="en-US" altLang="zh-CN" dirty="0"/>
                  <a:t>Validation: evaluate sparsity of parameters: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𝑆𝐶𝐼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Accept a image if the index is big enough and vice versa.</a:t>
                </a:r>
              </a:p>
              <a:p>
                <a:pPr lvl="1"/>
                <a:r>
                  <a:rPr lang="en-US" altLang="zh-CN" dirty="0"/>
                  <a:t>Advantage: paper claims that this method is robust to occlusion and wearing masks is a typical kind of occlusion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6F7F0-6241-F63D-8800-8C3AE6F12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880" y="1051560"/>
                <a:ext cx="10972800" cy="5299194"/>
              </a:xfrm>
              <a:blipFill>
                <a:blip r:embed="rId2"/>
                <a:stretch>
                  <a:fillRect l="-925" t="-1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26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WAY TO THE FINAL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6F7F0-6241-F63D-8800-8C3AE6F1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051559"/>
            <a:ext cx="10972800" cy="5726745"/>
          </a:xfrm>
        </p:spPr>
        <p:txBody>
          <a:bodyPr/>
          <a:lstStyle/>
          <a:p>
            <a:r>
              <a:rPr lang="en-US" altLang="zh-CN" dirty="0"/>
              <a:t>S</a:t>
            </a:r>
            <a:r>
              <a:rPr lang="en-US" altLang="zh-CN" noProof="0" dirty="0"/>
              <a:t>parse </a:t>
            </a:r>
            <a:r>
              <a:rPr lang="en-US" altLang="zh-CN" dirty="0"/>
              <a:t>F</a:t>
            </a:r>
            <a:r>
              <a:rPr lang="en-US" altLang="zh-CN" noProof="0" dirty="0"/>
              <a:t>ace </a:t>
            </a:r>
            <a:r>
              <a:rPr lang="en-US" altLang="zh-CN" dirty="0"/>
              <a:t>R</a:t>
            </a:r>
            <a:r>
              <a:rPr lang="en-US" altLang="zh-CN" noProof="0" dirty="0" err="1"/>
              <a:t>epresentation</a:t>
            </a:r>
            <a:endParaRPr lang="en-US" altLang="zh-CN" sz="2000" noProof="0" dirty="0"/>
          </a:p>
          <a:p>
            <a:pPr lvl="1"/>
            <a:r>
              <a:rPr lang="en-US" altLang="zh-CN" dirty="0"/>
              <a:t>Feature extraction method: random faces proposed by the paper, but performance is not good</a:t>
            </a:r>
          </a:p>
          <a:p>
            <a:pPr lvl="1"/>
            <a:r>
              <a:rPr lang="en-US" altLang="zh-CN" dirty="0"/>
              <a:t>Performance: max accuracy 0.60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Strange! Still fail to reach the performance claimed in the paper(90%+) and is not robust to occlusion</a:t>
            </a:r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667CEF-CA94-778B-F9B5-2CB2FEBAB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90" y="4157165"/>
            <a:ext cx="1819176" cy="2094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289648-71A6-A9D2-A1BA-ADA2E2A77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15" y="4157165"/>
            <a:ext cx="1730436" cy="20944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F133F9-3AF6-503A-1953-D0711448EE60}"/>
              </a:ext>
            </a:extLst>
          </p:cNvPr>
          <p:cNvSpPr txBox="1"/>
          <p:nvPr/>
        </p:nvSpPr>
        <p:spPr>
          <a:xfrm>
            <a:off x="3280095" y="6352232"/>
            <a:ext cx="1166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Our dataset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E39071-3E36-AA64-D333-7A678AA27A0B}"/>
              </a:ext>
            </a:extLst>
          </p:cNvPr>
          <p:cNvSpPr txBox="1"/>
          <p:nvPr/>
        </p:nvSpPr>
        <p:spPr>
          <a:xfrm>
            <a:off x="6034662" y="6352232"/>
            <a:ext cx="137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Original dataset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14431C-D55D-53EC-75AF-44D882C7B1D6}"/>
              </a:ext>
            </a:extLst>
          </p:cNvPr>
          <p:cNvSpPr txBox="1"/>
          <p:nvPr/>
        </p:nvSpPr>
        <p:spPr>
          <a:xfrm>
            <a:off x="8196044" y="4423815"/>
            <a:ext cx="3078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assumption is not suitable for pose &amp; expression change</a:t>
            </a:r>
          </a:p>
        </p:txBody>
      </p:sp>
    </p:spTree>
    <p:extLst>
      <p:ext uri="{BB962C8B-B14F-4D97-AF65-F5344CB8AC3E}">
        <p14:creationId xmlns:p14="http://schemas.microsoft.com/office/powerpoint/2010/main" val="270875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A6FD-E350-9E73-019E-2D205DF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WAY TO THE FINAL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6F7F0-6241-F63D-8800-8C3AE6F1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0" y="1051559"/>
            <a:ext cx="11371468" cy="5726745"/>
          </a:xfrm>
        </p:spPr>
        <p:txBody>
          <a:bodyPr/>
          <a:lstStyle/>
          <a:p>
            <a:r>
              <a:rPr lang="en-US" altLang="zh-CN" dirty="0"/>
              <a:t>Still use </a:t>
            </a:r>
            <a:r>
              <a:rPr lang="en-US" altLang="zh-CN" noProof="0" dirty="0"/>
              <a:t>Eigenface</a:t>
            </a:r>
            <a:r>
              <a:rPr lang="en-US" altLang="zh-CN" dirty="0"/>
              <a:t>+SVM</a:t>
            </a:r>
            <a:endParaRPr lang="en-US" altLang="zh-CN" sz="2000" noProof="0" dirty="0"/>
          </a:p>
          <a:p>
            <a:pPr lvl="1"/>
            <a:r>
              <a:rPr lang="en-US" altLang="zh-CN" dirty="0"/>
              <a:t>Use PCA as feature extraction and SVM as classifier</a:t>
            </a:r>
          </a:p>
          <a:p>
            <a:pPr lvl="1"/>
            <a:r>
              <a:rPr lang="en-US" altLang="zh-CN" dirty="0"/>
              <a:t>Use binary classification as classifier? Positive test images labelled as 1s and negative as 0s?</a:t>
            </a:r>
          </a:p>
          <a:p>
            <a:r>
              <a:rPr lang="en-US" altLang="zh-CN" sz="2000" dirty="0"/>
              <a:t>No. This could easily make a mistake when unseen negative input comes</a:t>
            </a:r>
          </a:p>
          <a:p>
            <a:r>
              <a:rPr lang="en-US" altLang="zh-CN" sz="2000" dirty="0"/>
              <a:t>Validation based on probability distribution</a:t>
            </a:r>
          </a:p>
          <a:p>
            <a:pPr marL="800100" marR="0" lvl="1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rutiger LT 55 Roman"/>
                <a:ea typeface="MS PGothic" pitchFamily="34" charset="-128"/>
              </a:rPr>
              <a:t>Train a multiclass SVM on positive subjects</a:t>
            </a:r>
          </a:p>
          <a:p>
            <a:pPr marL="800100" marR="0" lvl="1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Retrieve probability distribution by </a:t>
            </a:r>
            <a:r>
              <a:rPr lang="en-US" altLang="zh-CN" dirty="0" err="1"/>
              <a:t>softmax</a:t>
            </a:r>
            <a:r>
              <a:rPr lang="en-US" altLang="zh-CN" dirty="0"/>
              <a:t> of scores</a:t>
            </a:r>
          </a:p>
          <a:p>
            <a:pPr marL="800100" marR="0" lvl="1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rutiger LT 55 Roman"/>
                <a:ea typeface="MS PGothic" pitchFamily="34" charset="-128"/>
              </a:rPr>
              <a:t>Validate by highest probability mass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Frutiger LT 55 Roman"/>
                <a:ea typeface="MS PGothic" pitchFamily="34" charset="-128"/>
              </a:rPr>
              <a:t>Performance</a:t>
            </a:r>
          </a:p>
          <a:p>
            <a:pPr marL="800100" marR="0" lvl="1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AUC ROC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rutiger LT 55 Roman"/>
                <a:ea typeface="MS PGothic" pitchFamily="34" charset="-128"/>
              </a:rPr>
              <a:t>only 0.74, Maximum accuracy 0.77</a:t>
            </a:r>
          </a:p>
          <a:p>
            <a:pPr marL="457200" marR="0" lvl="1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rutiger LT 55 Roman"/>
              <a:ea typeface="MS PGothic" pitchFamily="34" charset="-128"/>
            </a:endParaRPr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E7F635-CE54-DDB5-72C5-E9BFC4D5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76" y="4850939"/>
            <a:ext cx="2209729" cy="1702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621582-6C6F-58B7-DE12-94BB1B6F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02" y="4850938"/>
            <a:ext cx="2209729" cy="17027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0FF8DEC-8B08-3E52-F354-8D8C077D4CD7}"/>
              </a:ext>
            </a:extLst>
          </p:cNvPr>
          <p:cNvSpPr txBox="1"/>
          <p:nvPr/>
        </p:nvSpPr>
        <p:spPr>
          <a:xfrm>
            <a:off x="6214998" y="6475093"/>
            <a:ext cx="171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Validation: no-mask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0FACDD-E2F8-5DDD-6847-F4097F15BDF3}"/>
              </a:ext>
            </a:extLst>
          </p:cNvPr>
          <p:cNvSpPr txBox="1"/>
          <p:nvPr/>
        </p:nvSpPr>
        <p:spPr>
          <a:xfrm>
            <a:off x="2928339" y="6501305"/>
            <a:ext cx="1619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Validation: masked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65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D69E9-20CE-F19B-966E-2701B34B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WAY TO THE FINAL MODEL</a:t>
            </a:r>
            <a:br>
              <a:rPr lang="en-US" altLang="zh-CN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66F30-83A0-9FDF-6B5C-65D19E33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Eyes detection</a:t>
            </a:r>
          </a:p>
          <a:p>
            <a:pPr lvl="1"/>
            <a:r>
              <a:rPr lang="en-US" altLang="zh-CN" dirty="0"/>
              <a:t>Reasons</a:t>
            </a:r>
          </a:p>
          <a:p>
            <a:pPr lvl="2"/>
            <a:r>
              <a:rPr lang="en-US" altLang="zh-CN" dirty="0"/>
              <a:t>mask covers most of the information of the face,</a:t>
            </a:r>
          </a:p>
          <a:p>
            <a:pPr lvl="2"/>
            <a:r>
              <a:rPr lang="en-US" altLang="zh-CN" dirty="0"/>
              <a:t>the position of the mask will affect the accuracy of PCA</a:t>
            </a:r>
          </a:p>
          <a:p>
            <a:pPr lvl="1"/>
            <a:r>
              <a:rPr lang="en-US" altLang="zh-CN" dirty="0"/>
              <a:t>Crop the eyes of the faces without mask</a:t>
            </a:r>
          </a:p>
          <a:p>
            <a:pPr lvl="1"/>
            <a:endParaRPr lang="en-US" altLang="zh-CN" dirty="0">
              <a:solidFill>
                <a:srgbClr val="000000"/>
              </a:solidFill>
              <a:latin typeface="system-ui"/>
            </a:endParaRPr>
          </a:p>
          <a:p>
            <a:pPr marL="457200" lvl="1" indent="0">
              <a:buNone/>
            </a:pPr>
            <a:endParaRPr lang="en-US" altLang="zh-CN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PCA decomposition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SVM Classifier</a:t>
            </a:r>
          </a:p>
          <a:p>
            <a:pPr lvl="2"/>
            <a:r>
              <a:rPr lang="en-US" altLang="zh-CN" dirty="0"/>
              <a:t>Average accuracy: 0.58</a:t>
            </a:r>
          </a:p>
          <a:p>
            <a:pPr lvl="2"/>
            <a:r>
              <a:rPr lang="en-US" altLang="zh-CN" dirty="0"/>
              <a:t>Analysis: Some images are wrongly extracted with only one eye, resulting in the extra information of the eyes’ position in the eigenvector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8029ED-B91A-503F-61C1-ECB34227C7DE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87" y="3428998"/>
            <a:ext cx="9090354" cy="468000"/>
            <a:chOff x="1533087" y="3428998"/>
            <a:chExt cx="6992580" cy="36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CC5E878-90A0-142A-9EA5-8FE4968B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087" y="3428998"/>
              <a:ext cx="1014544" cy="3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829FA4-33F3-216A-3D2B-D85BF6D9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18" y="3428998"/>
              <a:ext cx="1014544" cy="36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2C68EC-CCF7-28A0-B614-D6FD8CA6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640" y="3428998"/>
              <a:ext cx="1014544" cy="36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9824A1-B78C-968D-89B6-C93BFB1BB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713" y="3428998"/>
              <a:ext cx="1014545" cy="36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10551E3-B328-45B9-E050-4DBCFEAE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508" y="3428998"/>
              <a:ext cx="1014545" cy="36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FAE30C9-7B06-8130-9372-373FFEDE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1122" y="3428998"/>
              <a:ext cx="1014545" cy="360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369A580-AECA-DD80-67B8-C1D7580BDBAF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87" y="4453114"/>
            <a:ext cx="8309046" cy="540000"/>
            <a:chOff x="1767344" y="4476559"/>
            <a:chExt cx="4763853" cy="30805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4CCCB43-C652-EE07-53C7-DF11F3A5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344" y="4482857"/>
              <a:ext cx="850392" cy="301752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4ECB7AAF-4F15-9E39-673A-6B22885C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736" y="4477959"/>
              <a:ext cx="850392" cy="30175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95303EE-6561-92C9-01FF-344E2A792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128" y="4476559"/>
              <a:ext cx="850392" cy="301752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09DDA5F-C3EB-195C-480A-B13F3C88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413" y="4476559"/>
              <a:ext cx="850392" cy="301752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67C4866-5647-B147-310F-9B576084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805" y="4476559"/>
              <a:ext cx="850392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3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B9BD215CF324D9F8C4A0ED631CDDB" ma:contentTypeVersion="2" ma:contentTypeDescription="Create a new document." ma:contentTypeScope="" ma:versionID="08e40e86df27b0257f6045eaa896db86">
  <xsd:schema xmlns:xsd="http://www.w3.org/2001/XMLSchema" xmlns:xs="http://www.w3.org/2001/XMLSchema" xmlns:p="http://schemas.microsoft.com/office/2006/metadata/properties" xmlns:ns2="5f0c94e0-4c49-41c3-8959-c2ad4830b589" targetNamespace="http://schemas.microsoft.com/office/2006/metadata/properties" ma:root="true" ma:fieldsID="6c16d9936e91a705eae1b1216d4ff849" ns2:_="">
    <xsd:import namespace="5f0c94e0-4c49-41c3-8959-c2ad4830b5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0c94e0-4c49-41c3-8959-c2ad4830b5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86A7AD-9B2B-4847-B40A-52E768B35B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0c94e0-4c49-41c3-8959-c2ad4830b5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6CA2A-B939-45B7-AA12-6B2323D15A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21545</TotalTime>
  <Words>1082</Words>
  <Application>Microsoft Macintosh PowerPoint</Application>
  <PresentationFormat>Widescreen</PresentationFormat>
  <Paragraphs>172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-apple-system</vt:lpstr>
      <vt:lpstr>Arial Unicode MS</vt:lpstr>
      <vt:lpstr>等线</vt:lpstr>
      <vt:lpstr>等线 Light</vt:lpstr>
      <vt:lpstr>Frutiger LT 55 Roman</vt:lpstr>
      <vt:lpstr>system-ui</vt:lpstr>
      <vt:lpstr>Arial</vt:lpstr>
      <vt:lpstr>Baskerville</vt:lpstr>
      <vt:lpstr>Calibri</vt:lpstr>
      <vt:lpstr>Cambria</vt:lpstr>
      <vt:lpstr>Cambria Math</vt:lpstr>
      <vt:lpstr>Century Gothic</vt:lpstr>
      <vt:lpstr>Consolas</vt:lpstr>
      <vt:lpstr>Wingdings</vt:lpstr>
      <vt:lpstr>Custom Design</vt:lpstr>
      <vt:lpstr>1_Custom Design</vt:lpstr>
      <vt:lpstr>2_Custom Design</vt:lpstr>
      <vt:lpstr>3_Custom Design</vt:lpstr>
      <vt:lpstr>自定义设计方案</vt:lpstr>
      <vt:lpstr>4_Custom Design</vt:lpstr>
      <vt:lpstr>PowerPoint Presentation</vt:lpstr>
      <vt:lpstr>Our Pipeline</vt:lpstr>
      <vt:lpstr>PREPROCESSING</vt:lpstr>
      <vt:lpstr>FEATURE EXTRACTION</vt:lpstr>
      <vt:lpstr>CLASSIFIER</vt:lpstr>
      <vt:lpstr>WAY TO THE FINAL MODEL</vt:lpstr>
      <vt:lpstr>WAY TO THE FINAL MODEL</vt:lpstr>
      <vt:lpstr>WAY TO THE FINAL MODEL</vt:lpstr>
      <vt:lpstr>WAY TO THE FINAL MODEL </vt:lpstr>
      <vt:lpstr>WAY TO THE FINAL MODEL</vt:lpstr>
      <vt:lpstr>IMPROVEMENTS </vt:lpstr>
      <vt:lpstr>FINAL MODEL </vt:lpstr>
      <vt:lpstr>FINAL MODEL </vt:lpstr>
      <vt:lpstr>REFERENCE </vt:lpstr>
      <vt:lpstr>PowerPoint Presentation</vt:lpstr>
    </vt:vector>
  </TitlesOfParts>
  <Manager>IRO</Manager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</dc:title>
  <dc:subject>PowerPoint presentation template</dc:subject>
  <dc:creator>KPS</dc:creator>
  <cp:keywords>PowerPoint presentation template; ppt presentation template</cp:keywords>
  <cp:lastModifiedBy>Zhao Songwen</cp:lastModifiedBy>
  <cp:revision>2223</cp:revision>
  <dcterms:created xsi:type="dcterms:W3CDTF">2009-07-20T02:01:12Z</dcterms:created>
  <dcterms:modified xsi:type="dcterms:W3CDTF">2022-07-27T14:18:20Z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tegory0">
    <vt:lpwstr>Admin</vt:lpwstr>
  </property>
  <property fmtid="{D5CDD505-2E9C-101B-9397-08002B2CF9AE}" pid="3" name="Originator">
    <vt:lpwstr>1520</vt:lpwstr>
  </property>
  <property fmtid="{D5CDD505-2E9C-101B-9397-08002B2CF9AE}" pid="4" name="Date">
    <vt:lpwstr>2005-07-14T00:00:00Z</vt:lpwstr>
  </property>
  <property fmtid="{D5CDD505-2E9C-101B-9397-08002B2CF9AE}" pid="5" name="Sub-Category">
    <vt:lpwstr>Presentations</vt:lpwstr>
  </property>
  <property fmtid="{D5CDD505-2E9C-101B-9397-08002B2CF9AE}" pid="6" name="Remarks">
    <vt:lpwstr/>
  </property>
  <property fmtid="{D5CDD505-2E9C-101B-9397-08002B2CF9AE}" pid="7" name="Originator1">
    <vt:lpwstr>Kwek Puay Swan</vt:lpwstr>
  </property>
  <property fmtid="{D5CDD505-2E9C-101B-9397-08002B2CF9AE}" pid="8" name="TitusGUID">
    <vt:lpwstr>e0a2dee0-e9e4-492e-beae-21456fdb7fb4</vt:lpwstr>
  </property>
  <property fmtid="{D5CDD505-2E9C-101B-9397-08002B2CF9AE}" pid="9" name="CLASSIFICATION">
    <vt:lpwstr>NUS Restricted</vt:lpwstr>
  </property>
  <property fmtid="{D5CDD505-2E9C-101B-9397-08002B2CF9AE}" pid="10" name="TITUSMarking">
    <vt:lpwstr>None</vt:lpwstr>
  </property>
  <property fmtid="{D5CDD505-2E9C-101B-9397-08002B2CF9AE}" pid="11" name="IsSavedOnce">
    <vt:lpwstr>IsSavedOnceTrue</vt:lpwstr>
  </property>
  <property fmtid="{D5CDD505-2E9C-101B-9397-08002B2CF9AE}" pid="12" name="ExistingClassification">
    <vt:lpwstr>NUS Restricted</vt:lpwstr>
  </property>
  <property fmtid="{D5CDD505-2E9C-101B-9397-08002B2CF9AE}" pid="13" name="ExistingHeaderFooter">
    <vt:lpwstr>None</vt:lpwstr>
  </property>
</Properties>
</file>